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55"/>
  </p:notesMasterIdLst>
  <p:handoutMasterIdLst>
    <p:handoutMasterId r:id="rId56"/>
  </p:handoutMasterIdLst>
  <p:sldIdLst>
    <p:sldId id="352" r:id="rId2"/>
    <p:sldId id="356" r:id="rId3"/>
    <p:sldId id="538" r:id="rId4"/>
    <p:sldId id="487" r:id="rId5"/>
    <p:sldId id="488" r:id="rId6"/>
    <p:sldId id="490" r:id="rId7"/>
    <p:sldId id="539" r:id="rId8"/>
    <p:sldId id="491" r:id="rId9"/>
    <p:sldId id="493" r:id="rId10"/>
    <p:sldId id="494" r:id="rId11"/>
    <p:sldId id="495" r:id="rId12"/>
    <p:sldId id="496" r:id="rId13"/>
    <p:sldId id="497" r:id="rId14"/>
    <p:sldId id="543" r:id="rId15"/>
    <p:sldId id="501" r:id="rId16"/>
    <p:sldId id="502" r:id="rId17"/>
    <p:sldId id="503" r:id="rId18"/>
    <p:sldId id="535" r:id="rId19"/>
    <p:sldId id="505" r:id="rId20"/>
    <p:sldId id="507" r:id="rId21"/>
    <p:sldId id="534" r:id="rId22"/>
    <p:sldId id="509" r:id="rId23"/>
    <p:sldId id="510" r:id="rId24"/>
    <p:sldId id="511" r:id="rId25"/>
    <p:sldId id="512" r:id="rId26"/>
    <p:sldId id="517" r:id="rId27"/>
    <p:sldId id="513" r:id="rId28"/>
    <p:sldId id="514" r:id="rId29"/>
    <p:sldId id="518" r:id="rId30"/>
    <p:sldId id="515" r:id="rId31"/>
    <p:sldId id="519" r:id="rId32"/>
    <p:sldId id="516" r:id="rId33"/>
    <p:sldId id="520" r:id="rId34"/>
    <p:sldId id="542" r:id="rId35"/>
    <p:sldId id="527" r:id="rId36"/>
    <p:sldId id="528" r:id="rId37"/>
    <p:sldId id="521" r:id="rId38"/>
    <p:sldId id="544" r:id="rId39"/>
    <p:sldId id="522" r:id="rId40"/>
    <p:sldId id="523" r:id="rId41"/>
    <p:sldId id="524" r:id="rId42"/>
    <p:sldId id="529" r:id="rId43"/>
    <p:sldId id="530" r:id="rId44"/>
    <p:sldId id="531" r:id="rId45"/>
    <p:sldId id="525" r:id="rId46"/>
    <p:sldId id="526" r:id="rId47"/>
    <p:sldId id="540" r:id="rId48"/>
    <p:sldId id="545" r:id="rId49"/>
    <p:sldId id="541" r:id="rId50"/>
    <p:sldId id="533" r:id="rId51"/>
    <p:sldId id="536" r:id="rId52"/>
    <p:sldId id="537" r:id="rId53"/>
    <p:sldId id="341" r:id="rId54"/>
  </p:sldIdLst>
  <p:sldSz cx="12192000" cy="6858000"/>
  <p:notesSz cx="6858000" cy="9144000"/>
  <p:custDataLst>
    <p:tags r:id="rId5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09"/>
    <a:srgbClr val="D27800"/>
    <a:srgbClr val="58C9E8"/>
    <a:srgbClr val="529C6B"/>
    <a:srgbClr val="C1E9C1"/>
    <a:srgbClr val="F7F5B4"/>
    <a:srgbClr val="EDB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18" autoAdjust="0"/>
    <p:restoredTop sz="94646" autoAdjust="0"/>
  </p:normalViewPr>
  <p:slideViewPr>
    <p:cSldViewPr snapToGrid="0">
      <p:cViewPr varScale="1">
        <p:scale>
          <a:sx n="88" d="100"/>
          <a:sy n="88" d="100"/>
        </p:scale>
        <p:origin x="87" y="273"/>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notesViewPr>
    <p:cSldViewPr snapToGrid="0">
      <p:cViewPr varScale="1">
        <p:scale>
          <a:sx n="78" d="100"/>
          <a:sy n="78" d="100"/>
        </p:scale>
        <p:origin x="2709"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44DAC75-396F-4FDB-8BE0-CA33BB1C32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6C4871D-DDEA-447A-97E8-429A495A20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6B6733-D6EA-4356-9C86-D365C2A991E3}" type="datetimeFigureOut">
              <a:rPr lang="zh-CN" altLang="en-US" smtClean="0"/>
              <a:t>2023/4/17</a:t>
            </a:fld>
            <a:endParaRPr lang="zh-CN" altLang="en-US"/>
          </a:p>
        </p:txBody>
      </p:sp>
      <p:sp>
        <p:nvSpPr>
          <p:cNvPr id="4" name="页脚占位符 3">
            <a:extLst>
              <a:ext uri="{FF2B5EF4-FFF2-40B4-BE49-F238E27FC236}">
                <a16:creationId xmlns:a16="http://schemas.microsoft.com/office/drawing/2014/main" id="{6575BB1E-D22E-4A14-A420-F73EF3734B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85FB482-C401-4FF0-86AA-695D859653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850980-7627-48BF-80EE-3F52ECE570F6}" type="slidenum">
              <a:rPr lang="zh-CN" altLang="en-US" smtClean="0"/>
              <a:t>‹#›</a:t>
            </a:fld>
            <a:endParaRPr lang="zh-CN" altLang="en-US"/>
          </a:p>
        </p:txBody>
      </p:sp>
    </p:spTree>
    <p:extLst>
      <p:ext uri="{BB962C8B-B14F-4D97-AF65-F5344CB8AC3E}">
        <p14:creationId xmlns:p14="http://schemas.microsoft.com/office/powerpoint/2010/main" val="237119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2023/4/17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35191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1489110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3270131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diligent thinking  </a:t>
            </a:r>
            <a:r>
              <a:rPr lang="zh-CN" altLang="en-US"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勤奋思考</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585177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309847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25750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4215220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1679827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4094008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1885934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3577522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87511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 is, a sentence that declares a fact</a:t>
            </a:r>
          </a:p>
          <a:p>
            <a:r>
              <a:rPr lang="en-US" altLang="zh-CN" sz="1200" b="0" i="0" kern="1200" dirty="0">
                <a:solidFill>
                  <a:schemeClr val="tx1"/>
                </a:solidFill>
                <a:effectLst/>
                <a:latin typeface="+mn-lt"/>
                <a:ea typeface="+mn-ea"/>
                <a:cs typeface="+mn-cs"/>
              </a:rPr>
              <a:t>Ottawa</a:t>
            </a:r>
          </a:p>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579732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理发师打出一个广告：给所有不给自己剪发的人理发；</a:t>
            </a:r>
            <a:endParaRPr lang="en-US" altLang="zh-CN" dirty="0"/>
          </a:p>
          <a:p>
            <a:r>
              <a:rPr lang="zh-CN" altLang="en-US" dirty="0"/>
              <a:t>当有一天，理发师照镜子的时候，发现自己的头发长长了，他拿起剪刀剪还是不剪呢？</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2041097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706256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4231253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564511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3683963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1723722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2011368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709367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bg1"/>
                </a:solidFill>
                <a:effectLst>
                  <a:outerShdw blurRad="38100" dist="38100" dir="2700000" algn="tl">
                    <a:srgbClr val="000000">
                      <a:alpha val="43137"/>
                    </a:srgbClr>
                  </a:outerShdw>
                </a:effectLst>
                <a:cs typeface="+mn-ea"/>
                <a:sym typeface="+mn-lt"/>
              </a:rPr>
              <a:t>Inclusive  Disjunction</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66655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177866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752804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3954402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4062835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Unless </a:t>
            </a:r>
            <a:r>
              <a:rPr lang="zh-CN" altLang="en-US" dirty="0"/>
              <a:t>，如果不</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3948096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2342995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英ˈ</a:t>
            </a:r>
            <a:r>
              <a:rPr lang="en-US" altLang="zh-CN" sz="1200" b="0" i="0" kern="1200" dirty="0" err="1">
                <a:solidFill>
                  <a:schemeClr val="tx1"/>
                </a:solidFill>
                <a:effectLst/>
                <a:latin typeface="+mn-lt"/>
                <a:ea typeface="+mn-ea"/>
                <a:cs typeface="+mn-cs"/>
              </a:rPr>
              <a:t>kɔːz</a:t>
            </a:r>
            <a:r>
              <a:rPr lang="en-US" altLang="zh-CN" sz="1200" b="0" i="0" kern="1200" dirty="0">
                <a:solidFill>
                  <a:schemeClr val="tx1"/>
                </a:solidFill>
                <a:effectLst/>
                <a:latin typeface="+mn-lt"/>
                <a:ea typeface="+mn-ea"/>
                <a:cs typeface="+mn-cs"/>
              </a:rPr>
              <a:t>(ə)l</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3142584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chemeClr val="bg1"/>
                </a:solidFill>
                <a:effectLst>
                  <a:outerShdw blurRad="38100" dist="38100" dir="2700000" algn="tl">
                    <a:srgbClr val="000000">
                      <a:alpha val="43137"/>
                    </a:srgbClr>
                  </a:outerShdw>
                </a:effectLst>
                <a:cs typeface="+mn-ea"/>
                <a:sym typeface="+mn-lt"/>
              </a:rPr>
              <a:t>—(Double Bi-implication or equivalence)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 ⇌ ↔ ↕ ⇄ ⇅ ⇆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695634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chemeClr val="bg1"/>
                </a:solidFill>
                <a:effectLst>
                  <a:outerShdw blurRad="38100" dist="38100" dir="2700000" algn="tl">
                    <a:srgbClr val="000000">
                      <a:alpha val="43137"/>
                    </a:srgbClr>
                  </a:outerShdw>
                </a:effectLst>
                <a:cs typeface="+mn-ea"/>
                <a:sym typeface="+mn-lt"/>
              </a:rPr>
              <a:t>—(Double Bi-implication or equivalence)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 ⇌ ↔ ↕ ⇄ ⇅ ⇆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1556354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39</a:t>
            </a:fld>
            <a:endParaRPr lang="zh-CN" altLang="en-US"/>
          </a:p>
        </p:txBody>
      </p:sp>
    </p:spTree>
    <p:extLst>
      <p:ext uri="{BB962C8B-B14F-4D97-AF65-F5344CB8AC3E}">
        <p14:creationId xmlns:p14="http://schemas.microsoft.com/office/powerpoint/2010/main" val="2298615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40</a:t>
            </a:fld>
            <a:endParaRPr lang="zh-CN" altLang="en-US"/>
          </a:p>
        </p:txBody>
      </p:sp>
    </p:spTree>
    <p:extLst>
      <p:ext uri="{BB962C8B-B14F-4D97-AF65-F5344CB8AC3E}">
        <p14:creationId xmlns:p14="http://schemas.microsoft.com/office/powerpoint/2010/main" val="2493924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2052484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3827608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连词。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①只有。表示唯一的条件：除非临时有事，我才不去。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②除了。表示不计算在内：除非临时有事，我一定去。</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42</a:t>
            </a:fld>
            <a:endParaRPr lang="zh-CN" altLang="en-US"/>
          </a:p>
        </p:txBody>
      </p:sp>
    </p:spTree>
    <p:extLst>
      <p:ext uri="{BB962C8B-B14F-4D97-AF65-F5344CB8AC3E}">
        <p14:creationId xmlns:p14="http://schemas.microsoft.com/office/powerpoint/2010/main" val="770873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43</a:t>
            </a:fld>
            <a:endParaRPr lang="zh-CN" altLang="en-US"/>
          </a:p>
        </p:txBody>
      </p:sp>
    </p:spTree>
    <p:extLst>
      <p:ext uri="{BB962C8B-B14F-4D97-AF65-F5344CB8AC3E}">
        <p14:creationId xmlns:p14="http://schemas.microsoft.com/office/powerpoint/2010/main" val="1607376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过山车</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44</a:t>
            </a:fld>
            <a:endParaRPr lang="zh-CN" altLang="en-US"/>
          </a:p>
        </p:txBody>
      </p:sp>
    </p:spTree>
    <p:extLst>
      <p:ext uri="{BB962C8B-B14F-4D97-AF65-F5344CB8AC3E}">
        <p14:creationId xmlns:p14="http://schemas.microsoft.com/office/powerpoint/2010/main" val="960832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45</a:t>
            </a:fld>
            <a:endParaRPr lang="zh-CN" altLang="en-US"/>
          </a:p>
        </p:txBody>
      </p:sp>
    </p:spTree>
    <p:extLst>
      <p:ext uri="{BB962C8B-B14F-4D97-AF65-F5344CB8AC3E}">
        <p14:creationId xmlns:p14="http://schemas.microsoft.com/office/powerpoint/2010/main" val="595151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46</a:t>
            </a:fld>
            <a:endParaRPr lang="zh-CN" altLang="en-US"/>
          </a:p>
        </p:txBody>
      </p:sp>
    </p:spTree>
    <p:extLst>
      <p:ext uri="{BB962C8B-B14F-4D97-AF65-F5344CB8AC3E}">
        <p14:creationId xmlns:p14="http://schemas.microsoft.com/office/powerpoint/2010/main" val="2727490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Whenever </a:t>
            </a:r>
            <a:r>
              <a:rPr lang="zh-CN" altLang="en-US" dirty="0"/>
              <a:t>每当，</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47</a:t>
            </a:fld>
            <a:endParaRPr lang="zh-CN" altLang="en-US"/>
          </a:p>
        </p:txBody>
      </p:sp>
    </p:spTree>
    <p:extLst>
      <p:ext uri="{BB962C8B-B14F-4D97-AF65-F5344CB8AC3E}">
        <p14:creationId xmlns:p14="http://schemas.microsoft.com/office/powerpoint/2010/main" val="800808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48</a:t>
            </a:fld>
            <a:endParaRPr lang="zh-CN" altLang="en-US"/>
          </a:p>
        </p:txBody>
      </p:sp>
    </p:spTree>
    <p:extLst>
      <p:ext uri="{BB962C8B-B14F-4D97-AF65-F5344CB8AC3E}">
        <p14:creationId xmlns:p14="http://schemas.microsoft.com/office/powerpoint/2010/main" val="14752259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Whenever </a:t>
            </a:r>
            <a:r>
              <a:rPr lang="zh-CN" altLang="en-US" dirty="0"/>
              <a:t>每当，</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49</a:t>
            </a:fld>
            <a:endParaRPr lang="zh-CN" altLang="en-US"/>
          </a:p>
        </p:txBody>
      </p:sp>
    </p:spTree>
    <p:extLst>
      <p:ext uri="{BB962C8B-B14F-4D97-AF65-F5344CB8AC3E}">
        <p14:creationId xmlns:p14="http://schemas.microsoft.com/office/powerpoint/2010/main" val="4030151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50</a:t>
            </a:fld>
            <a:endParaRPr lang="zh-CN" altLang="en-US"/>
          </a:p>
        </p:txBody>
      </p:sp>
    </p:spTree>
    <p:extLst>
      <p:ext uri="{BB962C8B-B14F-4D97-AF65-F5344CB8AC3E}">
        <p14:creationId xmlns:p14="http://schemas.microsoft.com/office/powerpoint/2010/main" val="4159139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8806029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51</a:t>
            </a:fld>
            <a:endParaRPr lang="zh-CN" altLang="en-US"/>
          </a:p>
        </p:txBody>
      </p:sp>
    </p:spTree>
    <p:extLst>
      <p:ext uri="{BB962C8B-B14F-4D97-AF65-F5344CB8AC3E}">
        <p14:creationId xmlns:p14="http://schemas.microsoft.com/office/powerpoint/2010/main" val="4041534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52</a:t>
            </a:fld>
            <a:endParaRPr lang="zh-CN" altLang="en-US"/>
          </a:p>
        </p:txBody>
      </p:sp>
    </p:spTree>
    <p:extLst>
      <p:ext uri="{BB962C8B-B14F-4D97-AF65-F5344CB8AC3E}">
        <p14:creationId xmlns:p14="http://schemas.microsoft.com/office/powerpoint/2010/main" val="63999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372339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335322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100306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538764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78876C5-8D70-44DA-8771-E5D1B3743097}"/>
              </a:ext>
            </a:extLst>
          </p:cNvPr>
          <p:cNvSpPr/>
          <p:nvPr userDrawn="1"/>
        </p:nvSpPr>
        <p:spPr>
          <a:xfrm>
            <a:off x="-1" y="0"/>
            <a:ext cx="1745109" cy="983077"/>
          </a:xfrm>
          <a:prstGeom prst="rect">
            <a:avLst/>
          </a:prstGeom>
          <a:solidFill>
            <a:srgbClr val="C1E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FEB0E43-26D8-4AE9-8451-2D5A79D1668B}"/>
              </a:ext>
            </a:extLst>
          </p:cNvPr>
          <p:cNvSpPr/>
          <p:nvPr userDrawn="1"/>
        </p:nvSpPr>
        <p:spPr>
          <a:xfrm>
            <a:off x="1745109" y="983077"/>
            <a:ext cx="10491329" cy="5874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60203E8C-7E1D-4367-9EA2-2A59F9729AFD}"/>
              </a:ext>
            </a:extLst>
          </p:cNvPr>
          <p:cNvCxnSpPr>
            <a:cxnSpLocks/>
          </p:cNvCxnSpPr>
          <p:nvPr userDrawn="1"/>
        </p:nvCxnSpPr>
        <p:spPr>
          <a:xfrm>
            <a:off x="1745109" y="0"/>
            <a:ext cx="0" cy="685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5EB5EB5-BB5D-4C73-92AB-80FC04BA49B8}"/>
              </a:ext>
            </a:extLst>
          </p:cNvPr>
          <p:cNvCxnSpPr>
            <a:cxnSpLocks/>
          </p:cNvCxnSpPr>
          <p:nvPr userDrawn="1"/>
        </p:nvCxnSpPr>
        <p:spPr>
          <a:xfrm flipH="1">
            <a:off x="0" y="983077"/>
            <a:ext cx="122364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80FA2359-093B-4830-83DE-F6797D3E943D}"/>
              </a:ext>
            </a:extLst>
          </p:cNvPr>
          <p:cNvSpPr>
            <a:spLocks noGrp="1"/>
          </p:cNvSpPr>
          <p:nvPr>
            <p:ph type="sldNum" sz="quarter" idx="4"/>
          </p:nvPr>
        </p:nvSpPr>
        <p:spPr>
          <a:xfrm>
            <a:off x="11738416" y="6492875"/>
            <a:ext cx="498022" cy="365125"/>
          </a:xfrm>
          <a:prstGeom prst="rect">
            <a:avLst/>
          </a:prstGeom>
          <a:solidFill>
            <a:srgbClr val="C1E9C1"/>
          </a:solidFill>
        </p:spPr>
        <p:txBody>
          <a:bodyPr/>
          <a:lstStyle>
            <a:lvl1pPr algn="ctr">
              <a:defRPr sz="1400" b="1">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fld id="{297B5860-9389-40BC-8CED-DD2AAB23A1E9}" type="slidenum">
              <a:rPr lang="zh-CN" altLang="en-US" smtClean="0"/>
              <a:pPr/>
              <a:t>‹#›</a:t>
            </a:fld>
            <a:endParaRPr lang="zh-CN" altLang="en-US" dirty="0"/>
          </a:p>
        </p:txBody>
      </p:sp>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406400" y="3810000"/>
            <a:ext cx="11379200" cy="609600"/>
          </a:xfrm>
        </p:spPr>
        <p:txBody>
          <a:bodyPr/>
          <a:lstStyle>
            <a:lvl1pPr>
              <a:defRPr sz="6000">
                <a:solidFill>
                  <a:schemeClr val="bg1"/>
                </a:solidFill>
              </a:defRPr>
            </a:lvl1pPr>
          </a:lstStyle>
          <a:p>
            <a:r>
              <a:rPr lang="en-US" altLang="zh-CN"/>
              <a:t>Click to edit Master title style</a:t>
            </a:r>
          </a:p>
        </p:txBody>
      </p:sp>
      <p:sp>
        <p:nvSpPr>
          <p:cNvPr id="7171" name="Rectangle 3"/>
          <p:cNvSpPr>
            <a:spLocks noGrp="1" noChangeArrowheads="1"/>
          </p:cNvSpPr>
          <p:nvPr>
            <p:ph type="subTitle" idx="1"/>
          </p:nvPr>
        </p:nvSpPr>
        <p:spPr>
          <a:xfrm>
            <a:off x="406400" y="4343400"/>
            <a:ext cx="11379200" cy="1752600"/>
          </a:xfrm>
        </p:spPr>
        <p:txBody>
          <a:bodyPr/>
          <a:lstStyle>
            <a:lvl1pPr marL="0" indent="0" algn="ctr">
              <a:buFontTx/>
              <a:buNone/>
              <a:defRPr>
                <a:solidFill>
                  <a:srgbClr val="003366"/>
                </a:solidFill>
              </a:defRPr>
            </a:lvl1pPr>
          </a:lstStyle>
          <a:p>
            <a:r>
              <a:rPr lang="en-US" altLang="zh-CN"/>
              <a:t>Click to edit Master subtitle style</a:t>
            </a:r>
          </a:p>
        </p:txBody>
      </p:sp>
      <p:sp>
        <p:nvSpPr>
          <p:cNvPr id="4" name="Rectangle 4">
            <a:extLst>
              <a:ext uri="{FF2B5EF4-FFF2-40B4-BE49-F238E27FC236}">
                <a16:creationId xmlns:a16="http://schemas.microsoft.com/office/drawing/2014/main" id="{87ABFB34-5A41-467D-AB9A-D56B73556E1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519B1E4-DFBB-44CB-87E9-AAE25DAC9C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54A9CE0-6BE8-4E15-8AC6-BE7D497DBF20}"/>
              </a:ext>
            </a:extLst>
          </p:cNvPr>
          <p:cNvSpPr>
            <a:spLocks noGrp="1" noChangeArrowheads="1"/>
          </p:cNvSpPr>
          <p:nvPr>
            <p:ph type="sldNum" sz="quarter" idx="12"/>
          </p:nvPr>
        </p:nvSpPr>
        <p:spPr>
          <a:ln/>
        </p:spPr>
        <p:txBody>
          <a:bodyPr/>
          <a:lstStyle>
            <a:lvl1pPr>
              <a:defRPr/>
            </a:lvl1pPr>
          </a:lstStyle>
          <a:p>
            <a:pPr>
              <a:defRPr/>
            </a:pPr>
            <a:fld id="{05BDC027-A609-4E85-80C3-026232E7E4CA}" type="slidenum">
              <a:rPr lang="zh-CN" altLang="en-US"/>
              <a:pPr>
                <a:defRPr/>
              </a:pPr>
              <a:t>‹#›</a:t>
            </a:fld>
            <a:r>
              <a:rPr lang="en-US" altLang="zh-CN"/>
              <a:t>/50</a:t>
            </a:r>
          </a:p>
        </p:txBody>
      </p:sp>
    </p:spTree>
    <p:extLst>
      <p:ext uri="{BB962C8B-B14F-4D97-AF65-F5344CB8AC3E}">
        <p14:creationId xmlns:p14="http://schemas.microsoft.com/office/powerpoint/2010/main" val="3793951072"/>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en-US" dirty="0"/>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Rectangle 4">
            <a:extLst>
              <a:ext uri="{FF2B5EF4-FFF2-40B4-BE49-F238E27FC236}">
                <a16:creationId xmlns:a16="http://schemas.microsoft.com/office/drawing/2014/main" id="{8C64E1D4-1C6B-48AE-B18C-20ADF17CCD0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2EB39C2-ACCB-4F24-8760-8918DD77AC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4BBB42A-3DDD-479B-91F1-BB7BBE2ABA79}"/>
              </a:ext>
            </a:extLst>
          </p:cNvPr>
          <p:cNvSpPr>
            <a:spLocks noGrp="1" noChangeArrowheads="1"/>
          </p:cNvSpPr>
          <p:nvPr>
            <p:ph type="sldNum" sz="quarter" idx="12"/>
          </p:nvPr>
        </p:nvSpPr>
        <p:spPr>
          <a:ln/>
        </p:spPr>
        <p:txBody>
          <a:bodyPr/>
          <a:lstStyle>
            <a:lvl1pPr>
              <a:defRPr/>
            </a:lvl1pPr>
          </a:lstStyle>
          <a:p>
            <a:pPr>
              <a:defRPr/>
            </a:pPr>
            <a:fld id="{C64555AA-B5BA-45AA-885C-686EBB98F563}" type="slidenum">
              <a:rPr lang="zh-CN" altLang="en-US"/>
              <a:pPr>
                <a:defRPr/>
              </a:pPr>
              <a:t>‹#›</a:t>
            </a:fld>
            <a:r>
              <a:rPr lang="en-US" altLang="zh-CN"/>
              <a:t>/50</a:t>
            </a:r>
          </a:p>
        </p:txBody>
      </p:sp>
    </p:spTree>
    <p:extLst>
      <p:ext uri="{BB962C8B-B14F-4D97-AF65-F5344CB8AC3E}">
        <p14:creationId xmlns:p14="http://schemas.microsoft.com/office/powerpoint/2010/main" val="6211864"/>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906D8030-4E7D-496D-9150-C5FE7C00DADC}"/>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8C91BDA-B32C-4177-8246-D44F5CB4D0BE}"/>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589D36C4-770B-4646-BC33-6DC4936FA98D}"/>
              </a:ext>
            </a:extLst>
          </p:cNvPr>
          <p:cNvSpPr>
            <a:spLocks noGrp="1" noChangeArrowheads="1"/>
          </p:cNvSpPr>
          <p:nvPr>
            <p:ph type="sldNum" sz="quarter" idx="12"/>
          </p:nvPr>
        </p:nvSpPr>
        <p:spPr/>
        <p:txBody>
          <a:bodyPr/>
          <a:lstStyle>
            <a:lvl1pPr>
              <a:defRPr/>
            </a:lvl1pPr>
          </a:lstStyle>
          <a:p>
            <a:pPr>
              <a:defRPr/>
            </a:pPr>
            <a:fld id="{F6D7466E-D64E-46A3-B65A-BADACD754EC7}" type="slidenum">
              <a:rPr lang="zh-CN" altLang="en-US"/>
              <a:pPr>
                <a:defRPr/>
              </a:pPr>
              <a:t>‹#›</a:t>
            </a:fld>
            <a:endParaRPr lang="en-US" altLang="zh-CN"/>
          </a:p>
        </p:txBody>
      </p:sp>
    </p:spTree>
    <p:extLst>
      <p:ext uri="{BB962C8B-B14F-4D97-AF65-F5344CB8AC3E}">
        <p14:creationId xmlns:p14="http://schemas.microsoft.com/office/powerpoint/2010/main" val="515348267"/>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54748062-3542-4659-BA7F-0AB194E2269D}"/>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E262F4E2-2302-4805-9761-AEC7FFC6059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77B4440C-A44C-4C2A-8017-140069481243}"/>
              </a:ext>
            </a:extLst>
          </p:cNvPr>
          <p:cNvSpPr>
            <a:spLocks noGrp="1" noChangeArrowheads="1"/>
          </p:cNvSpPr>
          <p:nvPr>
            <p:ph type="sldNum" sz="quarter" idx="12"/>
          </p:nvPr>
        </p:nvSpPr>
        <p:spPr/>
        <p:txBody>
          <a:bodyPr/>
          <a:lstStyle>
            <a:lvl1pPr>
              <a:defRPr/>
            </a:lvl1pPr>
          </a:lstStyle>
          <a:p>
            <a:pPr>
              <a:defRPr/>
            </a:pPr>
            <a:fld id="{12FDEBC4-100A-4F3F-94CB-20187FA687BB}" type="slidenum">
              <a:rPr lang="zh-CN" altLang="en-US"/>
              <a:pPr>
                <a:defRPr/>
              </a:pPr>
              <a:t>‹#›</a:t>
            </a:fld>
            <a:endParaRPr lang="en-US" altLang="zh-CN"/>
          </a:p>
        </p:txBody>
      </p:sp>
    </p:spTree>
    <p:extLst>
      <p:ext uri="{BB962C8B-B14F-4D97-AF65-F5344CB8AC3E}">
        <p14:creationId xmlns:p14="http://schemas.microsoft.com/office/powerpoint/2010/main" val="2834878421"/>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7564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4">
            <a:extLst>
              <a:ext uri="{FF2B5EF4-FFF2-40B4-BE49-F238E27FC236}">
                <a16:creationId xmlns:a16="http://schemas.microsoft.com/office/drawing/2014/main" id="{8F77CC63-969D-4C3A-8ACA-8830C046FB42}"/>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5C4F2AC-B8BC-42EE-9691-F81BB69CC88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E80DBED-4F83-4201-B176-5365690D139B}"/>
              </a:ext>
            </a:extLst>
          </p:cNvPr>
          <p:cNvSpPr>
            <a:spLocks noGrp="1" noChangeArrowheads="1"/>
          </p:cNvSpPr>
          <p:nvPr>
            <p:ph type="sldNum" sz="quarter" idx="12"/>
          </p:nvPr>
        </p:nvSpPr>
        <p:spPr/>
        <p:txBody>
          <a:bodyPr/>
          <a:lstStyle>
            <a:lvl1pPr>
              <a:defRPr/>
            </a:lvl1pPr>
          </a:lstStyle>
          <a:p>
            <a:pPr>
              <a:defRPr/>
            </a:pPr>
            <a:fld id="{73ADB857-10E4-41E0-A4FD-6D373B3C4B63}" type="slidenum">
              <a:rPr lang="zh-CN" altLang="en-US"/>
              <a:pPr>
                <a:defRPr/>
              </a:pPr>
              <a:t>‹#›</a:t>
            </a:fld>
            <a:endParaRPr lang="en-US" altLang="zh-CN"/>
          </a:p>
        </p:txBody>
      </p:sp>
    </p:spTree>
    <p:extLst>
      <p:ext uri="{BB962C8B-B14F-4D97-AF65-F5344CB8AC3E}">
        <p14:creationId xmlns:p14="http://schemas.microsoft.com/office/powerpoint/2010/main" val="210498412"/>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8622880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1511225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7448928" y="6314594"/>
            <a:ext cx="775136" cy="230832"/>
          </a:xfrm>
          <a:prstGeom prst="rect">
            <a:avLst/>
          </a:prstGeom>
        </p:spPr>
        <p:txBody>
          <a:bodyPr wrap="square">
            <a:spAutoFit/>
          </a:bodyPr>
          <a:lstStyle/>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模板下载：</a:t>
            </a:r>
            <a:r>
              <a:rPr lang="en-US" altLang="zh-CN" sz="100" dirty="0">
                <a:solidFill>
                  <a:srgbClr val="529C6B"/>
                </a:solidFill>
                <a:latin typeface="Calibri"/>
                <a:ea typeface="宋体"/>
              </a:rPr>
              <a:t>www.1ppt.com/moban/          </a:t>
            </a:r>
            <a:r>
              <a:rPr lang="zh-CN" altLang="en-US" sz="100" dirty="0">
                <a:solidFill>
                  <a:srgbClr val="529C6B"/>
                </a:solidFill>
                <a:latin typeface="Calibri"/>
                <a:ea typeface="宋体"/>
              </a:rPr>
              <a:t>行业</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www.1ppt.com/hangye/ </a:t>
            </a:r>
          </a:p>
          <a:p>
            <a:pPr defTabSz="914400"/>
            <a:r>
              <a:rPr lang="zh-CN" altLang="en-US" sz="100" dirty="0">
                <a:solidFill>
                  <a:srgbClr val="529C6B"/>
                </a:solidFill>
                <a:latin typeface="Calibri"/>
                <a:ea typeface="宋体"/>
              </a:rPr>
              <a:t>节日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www.1ppt.com/jieri/          PPT</a:t>
            </a:r>
            <a:r>
              <a:rPr lang="zh-CN" altLang="en-US" sz="100" dirty="0">
                <a:solidFill>
                  <a:srgbClr val="529C6B"/>
                </a:solidFill>
                <a:latin typeface="Calibri"/>
                <a:ea typeface="宋体"/>
              </a:rPr>
              <a:t>素材：</a:t>
            </a:r>
            <a:r>
              <a:rPr lang="en-US" altLang="zh-CN" sz="100" dirty="0">
                <a:solidFill>
                  <a:srgbClr val="529C6B"/>
                </a:solidFill>
                <a:latin typeface="Calibri"/>
                <a:ea typeface="宋体"/>
              </a:rPr>
              <a:t>www.1ppt.com/sucai/</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背景图片：</a:t>
            </a:r>
            <a:r>
              <a:rPr lang="en-US" altLang="zh-CN" sz="100" dirty="0">
                <a:solidFill>
                  <a:srgbClr val="529C6B"/>
                </a:solidFill>
                <a:latin typeface="Calibri"/>
                <a:ea typeface="宋体"/>
              </a:rPr>
              <a:t>www.1ppt.com/beijing/        PPT</a:t>
            </a:r>
            <a:r>
              <a:rPr lang="zh-CN" altLang="en-US" sz="100" dirty="0">
                <a:solidFill>
                  <a:srgbClr val="529C6B"/>
                </a:solidFill>
                <a:latin typeface="Calibri"/>
                <a:ea typeface="宋体"/>
              </a:rPr>
              <a:t>图表：</a:t>
            </a:r>
            <a:r>
              <a:rPr lang="en-US" altLang="zh-CN" sz="100" dirty="0">
                <a:solidFill>
                  <a:srgbClr val="529C6B"/>
                </a:solidFill>
                <a:latin typeface="Calibri"/>
                <a:ea typeface="宋体"/>
              </a:rPr>
              <a:t>www.1ppt.com/tubiao/      </a:t>
            </a:r>
          </a:p>
          <a:p>
            <a:pPr defTabSz="914400"/>
            <a:r>
              <a:rPr lang="zh-CN" altLang="en-US" sz="100" dirty="0">
                <a:solidFill>
                  <a:srgbClr val="529C6B"/>
                </a:solidFill>
                <a:latin typeface="Calibri"/>
                <a:ea typeface="宋体"/>
              </a:rPr>
              <a:t>精美</a:t>
            </a:r>
            <a:r>
              <a:rPr lang="en-US" altLang="zh-CN" sz="100" dirty="0">
                <a:solidFill>
                  <a:srgbClr val="529C6B"/>
                </a:solidFill>
                <a:latin typeface="Calibri"/>
                <a:ea typeface="宋体"/>
              </a:rPr>
              <a:t>PPT</a:t>
            </a:r>
            <a:r>
              <a:rPr lang="zh-CN" altLang="en-US" sz="100" dirty="0">
                <a:solidFill>
                  <a:srgbClr val="529C6B"/>
                </a:solidFill>
                <a:latin typeface="Calibri"/>
                <a:ea typeface="宋体"/>
              </a:rPr>
              <a:t>下载：</a:t>
            </a:r>
            <a:r>
              <a:rPr lang="en-US" altLang="zh-CN" sz="100" dirty="0">
                <a:solidFill>
                  <a:srgbClr val="529C6B"/>
                </a:solidFill>
                <a:latin typeface="Calibri"/>
                <a:ea typeface="宋体"/>
              </a:rPr>
              <a:t>www.1ppt.com/xiazai/         PPT</a:t>
            </a:r>
            <a:r>
              <a:rPr lang="zh-CN" altLang="en-US" sz="100" dirty="0">
                <a:solidFill>
                  <a:srgbClr val="529C6B"/>
                </a:solidFill>
                <a:latin typeface="Calibri"/>
                <a:ea typeface="宋体"/>
              </a:rPr>
              <a:t>教程： </a:t>
            </a:r>
            <a:r>
              <a:rPr lang="en-US" altLang="zh-CN" sz="100" dirty="0">
                <a:solidFill>
                  <a:srgbClr val="529C6B"/>
                </a:solidFill>
                <a:latin typeface="Calibri"/>
                <a:ea typeface="宋体"/>
              </a:rPr>
              <a:t>www.1ppt.com/powerpoint/      </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课件：</a:t>
            </a:r>
            <a:r>
              <a:rPr lang="en-US" altLang="zh-CN" sz="100" dirty="0">
                <a:solidFill>
                  <a:srgbClr val="529C6B"/>
                </a:solidFill>
                <a:latin typeface="Calibri"/>
                <a:ea typeface="宋体"/>
              </a:rPr>
              <a:t>www.1ppt.com/kejian/             </a:t>
            </a:r>
            <a:r>
              <a:rPr lang="zh-CN" altLang="en-US" sz="100" dirty="0">
                <a:solidFill>
                  <a:srgbClr val="529C6B"/>
                </a:solidFill>
                <a:latin typeface="Calibri"/>
                <a:ea typeface="宋体"/>
              </a:rPr>
              <a:t>字体下载：</a:t>
            </a:r>
            <a:r>
              <a:rPr lang="en-US" altLang="zh-CN" sz="100" dirty="0">
                <a:solidFill>
                  <a:srgbClr val="529C6B"/>
                </a:solidFill>
                <a:latin typeface="Calibri"/>
                <a:ea typeface="宋体"/>
              </a:rPr>
              <a:t>www.1ppt.com/ziti/</a:t>
            </a:r>
          </a:p>
          <a:p>
            <a:pPr defTabSz="914400"/>
            <a:r>
              <a:rPr lang="zh-CN" altLang="en-US" sz="100" dirty="0">
                <a:solidFill>
                  <a:srgbClr val="529C6B"/>
                </a:solidFill>
                <a:latin typeface="Calibri"/>
                <a:ea typeface="宋体"/>
              </a:rPr>
              <a:t>工作总结</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www.1ppt.com/xiazai/zongjie/ </a:t>
            </a:r>
            <a:r>
              <a:rPr lang="zh-CN" altLang="en-US" sz="100" dirty="0">
                <a:solidFill>
                  <a:srgbClr val="529C6B"/>
                </a:solidFill>
                <a:latin typeface="Calibri"/>
                <a:ea typeface="宋体"/>
              </a:rPr>
              <a:t>工作计划：</a:t>
            </a:r>
            <a:r>
              <a:rPr lang="en-US" altLang="zh-CN" sz="100" dirty="0">
                <a:solidFill>
                  <a:srgbClr val="529C6B"/>
                </a:solidFill>
                <a:latin typeface="Calibri"/>
                <a:ea typeface="宋体"/>
              </a:rPr>
              <a:t>www.1ppt.com/xiazai/jihua/</a:t>
            </a:r>
          </a:p>
          <a:p>
            <a:pPr defTabSz="914400"/>
            <a:r>
              <a:rPr lang="zh-CN" altLang="en-US" sz="100" dirty="0">
                <a:solidFill>
                  <a:srgbClr val="529C6B"/>
                </a:solidFill>
                <a:latin typeface="Calibri"/>
                <a:ea typeface="宋体"/>
              </a:rPr>
              <a:t>商务</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www.1ppt.com/moban/shangwu/  </a:t>
            </a:r>
            <a:r>
              <a:rPr lang="zh-CN" altLang="en-US" sz="100" dirty="0">
                <a:solidFill>
                  <a:srgbClr val="529C6B"/>
                </a:solidFill>
                <a:latin typeface="Calibri"/>
                <a:ea typeface="宋体"/>
              </a:rPr>
              <a:t>个人简历</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www.1ppt.com/xiazai/jianli/  </a:t>
            </a:r>
          </a:p>
          <a:p>
            <a:pPr defTabSz="914400"/>
            <a:r>
              <a:rPr lang="zh-CN" altLang="en-US" sz="100" dirty="0">
                <a:solidFill>
                  <a:srgbClr val="529C6B"/>
                </a:solidFill>
                <a:latin typeface="Calibri"/>
                <a:ea typeface="宋体"/>
              </a:rPr>
              <a:t>毕业答辩</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www.1ppt.com/xiazai/dabian/  </a:t>
            </a:r>
            <a:r>
              <a:rPr lang="zh-CN" altLang="en-US" sz="100" dirty="0">
                <a:solidFill>
                  <a:srgbClr val="529C6B"/>
                </a:solidFill>
                <a:latin typeface="Calibri"/>
                <a:ea typeface="宋体"/>
              </a:rPr>
              <a:t>工作汇报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www.1ppt.com/xiazai/huibao/    </a:t>
            </a:r>
          </a:p>
          <a:p>
            <a:pPr defTabSz="914400"/>
            <a:r>
              <a:rPr lang="en-US" altLang="zh-CN" sz="100" dirty="0">
                <a:solidFill>
                  <a:srgbClr val="529C6B"/>
                </a:solidFill>
                <a:latin typeface="Calibri"/>
                <a:ea typeface="宋体"/>
              </a:rPr>
              <a:t> </a:t>
            </a:r>
          </a:p>
        </p:txBody>
      </p:sp>
    </p:spTree>
    <p:extLst>
      <p:ext uri="{BB962C8B-B14F-4D97-AF65-F5344CB8AC3E}">
        <p14:creationId xmlns:p14="http://schemas.microsoft.com/office/powerpoint/2010/main" val="164661684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4438922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0237916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7249008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4871129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4465FC-705D-4684-BD1E-274284C7CAC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t="5000" b="5000"/>
          <a:stretch/>
        </p:blipFill>
        <p:spPr>
          <a:xfrm>
            <a:off x="-2" y="0"/>
            <a:ext cx="12192003" cy="6858000"/>
          </a:xfrm>
          <a:prstGeom prst="rect">
            <a:avLst/>
          </a:prstGeom>
        </p:spPr>
      </p:pic>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mc:AlternateContent xmlns:mc="http://schemas.openxmlformats.org/markup-compatibility/2006" xmlns:p14="http://schemas.microsoft.com/office/powerpoint/2010/main">
    <mc:Choice Requires="p14">
      <p:transition spd="slow" p14:dur="10500"/>
    </mc:Choice>
    <mc:Fallback xmlns="">
      <p:transition spd="slow"/>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slideLayout" Target="../slideLayouts/slideLayout1.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image" Target="../media/image6.tmp"/><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notesSlide" Target="../notesSlides/notesSlide47.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slideLayout" Target="../slideLayouts/slideLayout1.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19" Type="http://schemas.openxmlformats.org/officeDocument/2006/relationships/image" Target="../media/image6.tmp"/><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7797DE-7568-454D-9880-D53156F8E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822">
            <a:off x="2512756" y="-418718"/>
            <a:ext cx="7357502" cy="6737367"/>
          </a:xfrm>
          <a:prstGeom prst="rect">
            <a:avLst/>
          </a:prstGeom>
        </p:spPr>
      </p:pic>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0" y="2542132"/>
            <a:ext cx="12192000" cy="1569660"/>
          </a:xfrm>
          <a:prstGeom prst="rect">
            <a:avLst/>
          </a:prstGeom>
          <a:noFill/>
        </p:spPr>
        <p:txBody>
          <a:bodyPr wrap="square" rtlCol="0">
            <a:spAutoFit/>
          </a:bodyPr>
          <a:lstStyle/>
          <a:p>
            <a:pPr algn="ctr"/>
            <a:r>
              <a:rPr lang="zh-CN" altLang="en-US" sz="9600" dirty="0">
                <a:solidFill>
                  <a:schemeClr val="bg1"/>
                </a:solidFill>
                <a:effectLst>
                  <a:outerShdw blurRad="38100" dist="38100" dir="2700000" algn="tl">
                    <a:srgbClr val="000000">
                      <a:alpha val="43137"/>
                    </a:srgbClr>
                  </a:outerShdw>
                </a:effectLst>
                <a:cs typeface="+mn-ea"/>
                <a:sym typeface="+mn-lt"/>
              </a:rPr>
              <a:t>离散数学</a:t>
            </a:r>
          </a:p>
        </p:txBody>
      </p:sp>
      <p:sp>
        <p:nvSpPr>
          <p:cNvPr id="11" name="文本框 10">
            <a:extLst>
              <a:ext uri="{FF2B5EF4-FFF2-40B4-BE49-F238E27FC236}">
                <a16:creationId xmlns:a16="http://schemas.microsoft.com/office/drawing/2014/main" id="{789D842A-2767-4AC4-87B3-DF41DFEFD3B8}"/>
              </a:ext>
            </a:extLst>
          </p:cNvPr>
          <p:cNvSpPr txBox="1"/>
          <p:nvPr/>
        </p:nvSpPr>
        <p:spPr>
          <a:xfrm>
            <a:off x="3490823" y="4125398"/>
            <a:ext cx="5378291" cy="1326261"/>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effectLst>
                  <a:outerShdw blurRad="38100" dist="38100" dir="2700000" algn="tl">
                    <a:srgbClr val="000000">
                      <a:alpha val="43137"/>
                    </a:srgbClr>
                  </a:outerShdw>
                </a:effectLst>
                <a:cs typeface="+mn-ea"/>
                <a:sym typeface="+mn-lt"/>
              </a:rPr>
              <a:t>Discrete Mathematics </a:t>
            </a:r>
          </a:p>
          <a:p>
            <a:pPr algn="ctr">
              <a:lnSpc>
                <a:spcPct val="114000"/>
              </a:lnSpc>
            </a:pPr>
            <a:r>
              <a:rPr lang="zh-CN" altLang="en-US"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rPr>
              <a:t>钟芳明</a:t>
            </a:r>
            <a:endParaRPr lang="en-US" altLang="zh-CN"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endParaRPr>
          </a:p>
        </p:txBody>
      </p:sp>
      <p:grpSp>
        <p:nvGrpSpPr>
          <p:cNvPr id="12" name="Group 4">
            <a:extLst>
              <a:ext uri="{FF2B5EF4-FFF2-40B4-BE49-F238E27FC236}">
                <a16:creationId xmlns:a16="http://schemas.microsoft.com/office/drawing/2014/main" id="{5DF987BA-4218-4F92-AFC1-84A9768C4319}"/>
              </a:ext>
            </a:extLst>
          </p:cNvPr>
          <p:cNvGrpSpPr>
            <a:grpSpLocks noChangeAspect="1"/>
          </p:cNvGrpSpPr>
          <p:nvPr/>
        </p:nvGrpSpPr>
        <p:grpSpPr bwMode="auto">
          <a:xfrm rot="2136143">
            <a:off x="9694576" y="3873168"/>
            <a:ext cx="1906587" cy="2565400"/>
            <a:chOff x="1260" y="774"/>
            <a:chExt cx="1201" cy="1616"/>
          </a:xfrm>
          <a:solidFill>
            <a:schemeClr val="bg1"/>
          </a:solidFill>
        </p:grpSpPr>
        <p:sp>
          <p:nvSpPr>
            <p:cNvPr id="13" name="Freeform 5">
              <a:extLst>
                <a:ext uri="{FF2B5EF4-FFF2-40B4-BE49-F238E27FC236}">
                  <a16:creationId xmlns:a16="http://schemas.microsoft.com/office/drawing/2014/main" id="{9CC12FE4-63B0-4BE2-80AC-C110C1F849E2}"/>
                </a:ext>
              </a:extLst>
            </p:cNvPr>
            <p:cNvSpPr>
              <a:spLocks/>
            </p:cNvSpPr>
            <p:nvPr/>
          </p:nvSpPr>
          <p:spPr bwMode="auto">
            <a:xfrm>
              <a:off x="1260" y="774"/>
              <a:ext cx="1201" cy="1616"/>
            </a:xfrm>
            <a:custGeom>
              <a:avLst/>
              <a:gdLst>
                <a:gd name="T0" fmla="*/ 426 w 448"/>
                <a:gd name="T1" fmla="*/ 21 h 603"/>
                <a:gd name="T2" fmla="*/ 418 w 448"/>
                <a:gd name="T3" fmla="*/ 16 h 603"/>
                <a:gd name="T4" fmla="*/ 27 w 448"/>
                <a:gd name="T5" fmla="*/ 31 h 603"/>
                <a:gd name="T6" fmla="*/ 23 w 448"/>
                <a:gd name="T7" fmla="*/ 36 h 603"/>
                <a:gd name="T8" fmla="*/ 14 w 448"/>
                <a:gd name="T9" fmla="*/ 71 h 603"/>
                <a:gd name="T10" fmla="*/ 26 w 448"/>
                <a:gd name="T11" fmla="*/ 93 h 603"/>
                <a:gd name="T12" fmla="*/ 14 w 448"/>
                <a:gd name="T13" fmla="*/ 118 h 603"/>
                <a:gd name="T14" fmla="*/ 29 w 448"/>
                <a:gd name="T15" fmla="*/ 139 h 603"/>
                <a:gd name="T16" fmla="*/ 14 w 448"/>
                <a:gd name="T17" fmla="*/ 164 h 603"/>
                <a:gd name="T18" fmla="*/ 32 w 448"/>
                <a:gd name="T19" fmla="*/ 184 h 603"/>
                <a:gd name="T20" fmla="*/ 17 w 448"/>
                <a:gd name="T21" fmla="*/ 211 h 603"/>
                <a:gd name="T22" fmla="*/ 35 w 448"/>
                <a:gd name="T23" fmla="*/ 232 h 603"/>
                <a:gd name="T24" fmla="*/ 26 w 448"/>
                <a:gd name="T25" fmla="*/ 258 h 603"/>
                <a:gd name="T26" fmla="*/ 38 w 448"/>
                <a:gd name="T27" fmla="*/ 284 h 603"/>
                <a:gd name="T28" fmla="*/ 24 w 448"/>
                <a:gd name="T29" fmla="*/ 314 h 603"/>
                <a:gd name="T30" fmla="*/ 41 w 448"/>
                <a:gd name="T31" fmla="*/ 336 h 603"/>
                <a:gd name="T32" fmla="*/ 32 w 448"/>
                <a:gd name="T33" fmla="*/ 361 h 603"/>
                <a:gd name="T34" fmla="*/ 43 w 448"/>
                <a:gd name="T35" fmla="*/ 380 h 603"/>
                <a:gd name="T36" fmla="*/ 28 w 448"/>
                <a:gd name="T37" fmla="*/ 417 h 603"/>
                <a:gd name="T38" fmla="*/ 45 w 448"/>
                <a:gd name="T39" fmla="*/ 439 h 603"/>
                <a:gd name="T40" fmla="*/ 32 w 448"/>
                <a:gd name="T41" fmla="*/ 482 h 603"/>
                <a:gd name="T42" fmla="*/ 45 w 448"/>
                <a:gd name="T43" fmla="*/ 503 h 603"/>
                <a:gd name="T44" fmla="*/ 28 w 448"/>
                <a:gd name="T45" fmla="*/ 535 h 603"/>
                <a:gd name="T46" fmla="*/ 45 w 448"/>
                <a:gd name="T47" fmla="*/ 557 h 603"/>
                <a:gd name="T48" fmla="*/ 55 w 448"/>
                <a:gd name="T49" fmla="*/ 596 h 603"/>
                <a:gd name="T50" fmla="*/ 60 w 448"/>
                <a:gd name="T51" fmla="*/ 557 h 603"/>
                <a:gd name="T52" fmla="*/ 56 w 448"/>
                <a:gd name="T53" fmla="*/ 535 h 603"/>
                <a:gd name="T54" fmla="*/ 71 w 448"/>
                <a:gd name="T55" fmla="*/ 503 h 603"/>
                <a:gd name="T56" fmla="*/ 56 w 448"/>
                <a:gd name="T57" fmla="*/ 482 h 603"/>
                <a:gd name="T58" fmla="*/ 64 w 448"/>
                <a:gd name="T59" fmla="*/ 439 h 603"/>
                <a:gd name="T60" fmla="*/ 55 w 448"/>
                <a:gd name="T61" fmla="*/ 417 h 603"/>
                <a:gd name="T62" fmla="*/ 64 w 448"/>
                <a:gd name="T63" fmla="*/ 381 h 603"/>
                <a:gd name="T64" fmla="*/ 53 w 448"/>
                <a:gd name="T65" fmla="*/ 358 h 603"/>
                <a:gd name="T66" fmla="*/ 54 w 448"/>
                <a:gd name="T67" fmla="*/ 339 h 603"/>
                <a:gd name="T68" fmla="*/ 51 w 448"/>
                <a:gd name="T69" fmla="*/ 316 h 603"/>
                <a:gd name="T70" fmla="*/ 57 w 448"/>
                <a:gd name="T71" fmla="*/ 285 h 603"/>
                <a:gd name="T72" fmla="*/ 48 w 448"/>
                <a:gd name="T73" fmla="*/ 264 h 603"/>
                <a:gd name="T74" fmla="*/ 50 w 448"/>
                <a:gd name="T75" fmla="*/ 235 h 603"/>
                <a:gd name="T76" fmla="*/ 45 w 448"/>
                <a:gd name="T77" fmla="*/ 212 h 603"/>
                <a:gd name="T78" fmla="*/ 57 w 448"/>
                <a:gd name="T79" fmla="*/ 182 h 603"/>
                <a:gd name="T80" fmla="*/ 41 w 448"/>
                <a:gd name="T81" fmla="*/ 162 h 603"/>
                <a:gd name="T82" fmla="*/ 57 w 448"/>
                <a:gd name="T83" fmla="*/ 139 h 603"/>
                <a:gd name="T84" fmla="*/ 39 w 448"/>
                <a:gd name="T85" fmla="*/ 118 h 603"/>
                <a:gd name="T86" fmla="*/ 49 w 448"/>
                <a:gd name="T87" fmla="*/ 93 h 603"/>
                <a:gd name="T88" fmla="*/ 36 w 448"/>
                <a:gd name="T89" fmla="*/ 71 h 603"/>
                <a:gd name="T90" fmla="*/ 220 w 448"/>
                <a:gd name="T91" fmla="*/ 13 h 603"/>
                <a:gd name="T92" fmla="*/ 415 w 448"/>
                <a:gd name="T93" fmla="*/ 348 h 603"/>
                <a:gd name="T94" fmla="*/ 415 w 448"/>
                <a:gd name="T95" fmla="*/ 573 h 603"/>
                <a:gd name="T96" fmla="*/ 427 w 448"/>
                <a:gd name="T97" fmla="*/ 35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8" h="603">
                  <a:moveTo>
                    <a:pt x="427" y="354"/>
                  </a:moveTo>
                  <a:cubicBezTo>
                    <a:pt x="419" y="243"/>
                    <a:pt x="426" y="132"/>
                    <a:pt x="426" y="21"/>
                  </a:cubicBezTo>
                  <a:cubicBezTo>
                    <a:pt x="426" y="17"/>
                    <a:pt x="422" y="16"/>
                    <a:pt x="419" y="17"/>
                  </a:cubicBezTo>
                  <a:cubicBezTo>
                    <a:pt x="419" y="16"/>
                    <a:pt x="419" y="16"/>
                    <a:pt x="418" y="16"/>
                  </a:cubicBezTo>
                  <a:cubicBezTo>
                    <a:pt x="353" y="4"/>
                    <a:pt x="286" y="0"/>
                    <a:pt x="220" y="2"/>
                  </a:cubicBezTo>
                  <a:cubicBezTo>
                    <a:pt x="155" y="3"/>
                    <a:pt x="88" y="9"/>
                    <a:pt x="27" y="31"/>
                  </a:cubicBezTo>
                  <a:cubicBezTo>
                    <a:pt x="26" y="31"/>
                    <a:pt x="26" y="31"/>
                    <a:pt x="26" y="31"/>
                  </a:cubicBezTo>
                  <a:cubicBezTo>
                    <a:pt x="24" y="31"/>
                    <a:pt x="23" y="33"/>
                    <a:pt x="23" y="36"/>
                  </a:cubicBezTo>
                  <a:cubicBezTo>
                    <a:pt x="23" y="48"/>
                    <a:pt x="24" y="59"/>
                    <a:pt x="25" y="71"/>
                  </a:cubicBezTo>
                  <a:cubicBezTo>
                    <a:pt x="14" y="71"/>
                    <a:pt x="14" y="71"/>
                    <a:pt x="14" y="71"/>
                  </a:cubicBezTo>
                  <a:cubicBezTo>
                    <a:pt x="0" y="71"/>
                    <a:pt x="0" y="93"/>
                    <a:pt x="14" y="93"/>
                  </a:cubicBezTo>
                  <a:cubicBezTo>
                    <a:pt x="26" y="93"/>
                    <a:pt x="26" y="93"/>
                    <a:pt x="26" y="93"/>
                  </a:cubicBezTo>
                  <a:cubicBezTo>
                    <a:pt x="27" y="101"/>
                    <a:pt x="27" y="109"/>
                    <a:pt x="28" y="118"/>
                  </a:cubicBezTo>
                  <a:cubicBezTo>
                    <a:pt x="14" y="118"/>
                    <a:pt x="14" y="118"/>
                    <a:pt x="14" y="118"/>
                  </a:cubicBezTo>
                  <a:cubicBezTo>
                    <a:pt x="0" y="118"/>
                    <a:pt x="0" y="139"/>
                    <a:pt x="14" y="139"/>
                  </a:cubicBezTo>
                  <a:cubicBezTo>
                    <a:pt x="29" y="139"/>
                    <a:pt x="29" y="139"/>
                    <a:pt x="29" y="139"/>
                  </a:cubicBezTo>
                  <a:cubicBezTo>
                    <a:pt x="30" y="147"/>
                    <a:pt x="30" y="155"/>
                    <a:pt x="31" y="163"/>
                  </a:cubicBezTo>
                  <a:cubicBezTo>
                    <a:pt x="25" y="163"/>
                    <a:pt x="19" y="164"/>
                    <a:pt x="14" y="164"/>
                  </a:cubicBezTo>
                  <a:cubicBezTo>
                    <a:pt x="0" y="164"/>
                    <a:pt x="0" y="186"/>
                    <a:pt x="14" y="186"/>
                  </a:cubicBezTo>
                  <a:cubicBezTo>
                    <a:pt x="20" y="185"/>
                    <a:pt x="26" y="185"/>
                    <a:pt x="32" y="184"/>
                  </a:cubicBezTo>
                  <a:cubicBezTo>
                    <a:pt x="33" y="193"/>
                    <a:pt x="33" y="202"/>
                    <a:pt x="34" y="211"/>
                  </a:cubicBezTo>
                  <a:cubicBezTo>
                    <a:pt x="28" y="211"/>
                    <a:pt x="23" y="211"/>
                    <a:pt x="17" y="211"/>
                  </a:cubicBezTo>
                  <a:cubicBezTo>
                    <a:pt x="4" y="211"/>
                    <a:pt x="4" y="232"/>
                    <a:pt x="17" y="232"/>
                  </a:cubicBezTo>
                  <a:cubicBezTo>
                    <a:pt x="23" y="232"/>
                    <a:pt x="29" y="232"/>
                    <a:pt x="35" y="232"/>
                  </a:cubicBezTo>
                  <a:cubicBezTo>
                    <a:pt x="36" y="242"/>
                    <a:pt x="36" y="252"/>
                    <a:pt x="37" y="263"/>
                  </a:cubicBezTo>
                  <a:cubicBezTo>
                    <a:pt x="33" y="262"/>
                    <a:pt x="30" y="260"/>
                    <a:pt x="26" y="258"/>
                  </a:cubicBezTo>
                  <a:cubicBezTo>
                    <a:pt x="15" y="251"/>
                    <a:pt x="4" y="270"/>
                    <a:pt x="16" y="277"/>
                  </a:cubicBezTo>
                  <a:cubicBezTo>
                    <a:pt x="23" y="281"/>
                    <a:pt x="30" y="283"/>
                    <a:pt x="38" y="284"/>
                  </a:cubicBezTo>
                  <a:cubicBezTo>
                    <a:pt x="39" y="294"/>
                    <a:pt x="39" y="305"/>
                    <a:pt x="40" y="315"/>
                  </a:cubicBezTo>
                  <a:cubicBezTo>
                    <a:pt x="35" y="314"/>
                    <a:pt x="30" y="314"/>
                    <a:pt x="24" y="314"/>
                  </a:cubicBezTo>
                  <a:cubicBezTo>
                    <a:pt x="11" y="314"/>
                    <a:pt x="11" y="335"/>
                    <a:pt x="24" y="335"/>
                  </a:cubicBezTo>
                  <a:cubicBezTo>
                    <a:pt x="30" y="335"/>
                    <a:pt x="36" y="336"/>
                    <a:pt x="41" y="336"/>
                  </a:cubicBezTo>
                  <a:cubicBezTo>
                    <a:pt x="41" y="344"/>
                    <a:pt x="42" y="351"/>
                    <a:pt x="42" y="359"/>
                  </a:cubicBezTo>
                  <a:cubicBezTo>
                    <a:pt x="39" y="359"/>
                    <a:pt x="36" y="360"/>
                    <a:pt x="32" y="361"/>
                  </a:cubicBezTo>
                  <a:cubicBezTo>
                    <a:pt x="19" y="365"/>
                    <a:pt x="25" y="385"/>
                    <a:pt x="38" y="381"/>
                  </a:cubicBezTo>
                  <a:cubicBezTo>
                    <a:pt x="40" y="381"/>
                    <a:pt x="41" y="381"/>
                    <a:pt x="43" y="380"/>
                  </a:cubicBezTo>
                  <a:cubicBezTo>
                    <a:pt x="43" y="393"/>
                    <a:pt x="44" y="405"/>
                    <a:pt x="44" y="417"/>
                  </a:cubicBezTo>
                  <a:cubicBezTo>
                    <a:pt x="28" y="417"/>
                    <a:pt x="28" y="417"/>
                    <a:pt x="28" y="417"/>
                  </a:cubicBezTo>
                  <a:cubicBezTo>
                    <a:pt x="14" y="417"/>
                    <a:pt x="14" y="439"/>
                    <a:pt x="28" y="439"/>
                  </a:cubicBezTo>
                  <a:cubicBezTo>
                    <a:pt x="45" y="439"/>
                    <a:pt x="45" y="439"/>
                    <a:pt x="45" y="439"/>
                  </a:cubicBezTo>
                  <a:cubicBezTo>
                    <a:pt x="45" y="453"/>
                    <a:pt x="45" y="467"/>
                    <a:pt x="45" y="482"/>
                  </a:cubicBezTo>
                  <a:cubicBezTo>
                    <a:pt x="32" y="482"/>
                    <a:pt x="32" y="482"/>
                    <a:pt x="32" y="482"/>
                  </a:cubicBezTo>
                  <a:cubicBezTo>
                    <a:pt x="18" y="482"/>
                    <a:pt x="18" y="503"/>
                    <a:pt x="32" y="503"/>
                  </a:cubicBezTo>
                  <a:cubicBezTo>
                    <a:pt x="45" y="503"/>
                    <a:pt x="45" y="503"/>
                    <a:pt x="45" y="503"/>
                  </a:cubicBezTo>
                  <a:cubicBezTo>
                    <a:pt x="45" y="514"/>
                    <a:pt x="45" y="524"/>
                    <a:pt x="45" y="535"/>
                  </a:cubicBezTo>
                  <a:cubicBezTo>
                    <a:pt x="28" y="535"/>
                    <a:pt x="28" y="535"/>
                    <a:pt x="28" y="535"/>
                  </a:cubicBezTo>
                  <a:cubicBezTo>
                    <a:pt x="14" y="535"/>
                    <a:pt x="14" y="557"/>
                    <a:pt x="28" y="557"/>
                  </a:cubicBezTo>
                  <a:cubicBezTo>
                    <a:pt x="45" y="557"/>
                    <a:pt x="45" y="557"/>
                    <a:pt x="45" y="557"/>
                  </a:cubicBezTo>
                  <a:cubicBezTo>
                    <a:pt x="45" y="570"/>
                    <a:pt x="45" y="583"/>
                    <a:pt x="44" y="596"/>
                  </a:cubicBezTo>
                  <a:cubicBezTo>
                    <a:pt x="44" y="603"/>
                    <a:pt x="55" y="603"/>
                    <a:pt x="55" y="596"/>
                  </a:cubicBezTo>
                  <a:cubicBezTo>
                    <a:pt x="55" y="583"/>
                    <a:pt x="56" y="570"/>
                    <a:pt x="56" y="557"/>
                  </a:cubicBezTo>
                  <a:cubicBezTo>
                    <a:pt x="60" y="557"/>
                    <a:pt x="60" y="557"/>
                    <a:pt x="60" y="557"/>
                  </a:cubicBezTo>
                  <a:cubicBezTo>
                    <a:pt x="74" y="557"/>
                    <a:pt x="74" y="535"/>
                    <a:pt x="60" y="535"/>
                  </a:cubicBezTo>
                  <a:cubicBezTo>
                    <a:pt x="56" y="535"/>
                    <a:pt x="56" y="535"/>
                    <a:pt x="56" y="535"/>
                  </a:cubicBezTo>
                  <a:cubicBezTo>
                    <a:pt x="56" y="524"/>
                    <a:pt x="56" y="514"/>
                    <a:pt x="56" y="503"/>
                  </a:cubicBezTo>
                  <a:cubicBezTo>
                    <a:pt x="71" y="503"/>
                    <a:pt x="71" y="503"/>
                    <a:pt x="71" y="503"/>
                  </a:cubicBezTo>
                  <a:cubicBezTo>
                    <a:pt x="85" y="503"/>
                    <a:pt x="85" y="482"/>
                    <a:pt x="71" y="482"/>
                  </a:cubicBezTo>
                  <a:cubicBezTo>
                    <a:pt x="56" y="482"/>
                    <a:pt x="56" y="482"/>
                    <a:pt x="56" y="482"/>
                  </a:cubicBezTo>
                  <a:cubicBezTo>
                    <a:pt x="56" y="467"/>
                    <a:pt x="56" y="453"/>
                    <a:pt x="55" y="439"/>
                  </a:cubicBezTo>
                  <a:cubicBezTo>
                    <a:pt x="64" y="439"/>
                    <a:pt x="64" y="439"/>
                    <a:pt x="64" y="439"/>
                  </a:cubicBezTo>
                  <a:cubicBezTo>
                    <a:pt x="78" y="439"/>
                    <a:pt x="78" y="417"/>
                    <a:pt x="64" y="417"/>
                  </a:cubicBezTo>
                  <a:cubicBezTo>
                    <a:pt x="55" y="417"/>
                    <a:pt x="55" y="417"/>
                    <a:pt x="55" y="417"/>
                  </a:cubicBezTo>
                  <a:cubicBezTo>
                    <a:pt x="54" y="405"/>
                    <a:pt x="54" y="392"/>
                    <a:pt x="53" y="379"/>
                  </a:cubicBezTo>
                  <a:cubicBezTo>
                    <a:pt x="57" y="380"/>
                    <a:pt x="61" y="380"/>
                    <a:pt x="64" y="381"/>
                  </a:cubicBezTo>
                  <a:cubicBezTo>
                    <a:pt x="78" y="385"/>
                    <a:pt x="83" y="365"/>
                    <a:pt x="70" y="361"/>
                  </a:cubicBezTo>
                  <a:cubicBezTo>
                    <a:pt x="64" y="359"/>
                    <a:pt x="58" y="358"/>
                    <a:pt x="53" y="358"/>
                  </a:cubicBezTo>
                  <a:cubicBezTo>
                    <a:pt x="52" y="351"/>
                    <a:pt x="52" y="345"/>
                    <a:pt x="52" y="338"/>
                  </a:cubicBezTo>
                  <a:cubicBezTo>
                    <a:pt x="52" y="338"/>
                    <a:pt x="53" y="338"/>
                    <a:pt x="54" y="339"/>
                  </a:cubicBezTo>
                  <a:cubicBezTo>
                    <a:pt x="67" y="343"/>
                    <a:pt x="73" y="322"/>
                    <a:pt x="59" y="318"/>
                  </a:cubicBezTo>
                  <a:cubicBezTo>
                    <a:pt x="57" y="317"/>
                    <a:pt x="54" y="316"/>
                    <a:pt x="51" y="316"/>
                  </a:cubicBezTo>
                  <a:cubicBezTo>
                    <a:pt x="50" y="306"/>
                    <a:pt x="50" y="295"/>
                    <a:pt x="49" y="285"/>
                  </a:cubicBezTo>
                  <a:cubicBezTo>
                    <a:pt x="52" y="285"/>
                    <a:pt x="54" y="285"/>
                    <a:pt x="57" y="285"/>
                  </a:cubicBezTo>
                  <a:cubicBezTo>
                    <a:pt x="70" y="285"/>
                    <a:pt x="70" y="264"/>
                    <a:pt x="57" y="264"/>
                  </a:cubicBezTo>
                  <a:cubicBezTo>
                    <a:pt x="54" y="264"/>
                    <a:pt x="51" y="264"/>
                    <a:pt x="48" y="264"/>
                  </a:cubicBezTo>
                  <a:cubicBezTo>
                    <a:pt x="47" y="254"/>
                    <a:pt x="47" y="244"/>
                    <a:pt x="46" y="234"/>
                  </a:cubicBezTo>
                  <a:cubicBezTo>
                    <a:pt x="47" y="234"/>
                    <a:pt x="49" y="235"/>
                    <a:pt x="50" y="235"/>
                  </a:cubicBezTo>
                  <a:cubicBezTo>
                    <a:pt x="63" y="239"/>
                    <a:pt x="69" y="219"/>
                    <a:pt x="56" y="214"/>
                  </a:cubicBezTo>
                  <a:cubicBezTo>
                    <a:pt x="52" y="213"/>
                    <a:pt x="48" y="213"/>
                    <a:pt x="45" y="212"/>
                  </a:cubicBezTo>
                  <a:cubicBezTo>
                    <a:pt x="44" y="202"/>
                    <a:pt x="43" y="193"/>
                    <a:pt x="43" y="183"/>
                  </a:cubicBezTo>
                  <a:cubicBezTo>
                    <a:pt x="47" y="182"/>
                    <a:pt x="52" y="182"/>
                    <a:pt x="57" y="182"/>
                  </a:cubicBezTo>
                  <a:cubicBezTo>
                    <a:pt x="70" y="182"/>
                    <a:pt x="70" y="160"/>
                    <a:pt x="57" y="161"/>
                  </a:cubicBezTo>
                  <a:cubicBezTo>
                    <a:pt x="51" y="161"/>
                    <a:pt x="46" y="161"/>
                    <a:pt x="41" y="162"/>
                  </a:cubicBezTo>
                  <a:cubicBezTo>
                    <a:pt x="41" y="154"/>
                    <a:pt x="40" y="147"/>
                    <a:pt x="40" y="139"/>
                  </a:cubicBezTo>
                  <a:cubicBezTo>
                    <a:pt x="57" y="139"/>
                    <a:pt x="57" y="139"/>
                    <a:pt x="57" y="139"/>
                  </a:cubicBezTo>
                  <a:cubicBezTo>
                    <a:pt x="70" y="139"/>
                    <a:pt x="70" y="118"/>
                    <a:pt x="57" y="118"/>
                  </a:cubicBezTo>
                  <a:cubicBezTo>
                    <a:pt x="39" y="118"/>
                    <a:pt x="39" y="118"/>
                    <a:pt x="39" y="118"/>
                  </a:cubicBezTo>
                  <a:cubicBezTo>
                    <a:pt x="38" y="109"/>
                    <a:pt x="37" y="101"/>
                    <a:pt x="37" y="93"/>
                  </a:cubicBezTo>
                  <a:cubicBezTo>
                    <a:pt x="49" y="93"/>
                    <a:pt x="49" y="93"/>
                    <a:pt x="49" y="93"/>
                  </a:cubicBezTo>
                  <a:cubicBezTo>
                    <a:pt x="63" y="93"/>
                    <a:pt x="63" y="71"/>
                    <a:pt x="49" y="71"/>
                  </a:cubicBezTo>
                  <a:cubicBezTo>
                    <a:pt x="36" y="71"/>
                    <a:pt x="36" y="71"/>
                    <a:pt x="36" y="71"/>
                  </a:cubicBezTo>
                  <a:cubicBezTo>
                    <a:pt x="35" y="61"/>
                    <a:pt x="34" y="50"/>
                    <a:pt x="34" y="40"/>
                  </a:cubicBezTo>
                  <a:cubicBezTo>
                    <a:pt x="93" y="20"/>
                    <a:pt x="157" y="14"/>
                    <a:pt x="220" y="13"/>
                  </a:cubicBezTo>
                  <a:cubicBezTo>
                    <a:pt x="285" y="11"/>
                    <a:pt x="351" y="14"/>
                    <a:pt x="415" y="27"/>
                  </a:cubicBezTo>
                  <a:cubicBezTo>
                    <a:pt x="415" y="134"/>
                    <a:pt x="409" y="241"/>
                    <a:pt x="415" y="348"/>
                  </a:cubicBezTo>
                  <a:cubicBezTo>
                    <a:pt x="418" y="387"/>
                    <a:pt x="421" y="425"/>
                    <a:pt x="423" y="464"/>
                  </a:cubicBezTo>
                  <a:cubicBezTo>
                    <a:pt x="425" y="500"/>
                    <a:pt x="427" y="539"/>
                    <a:pt x="415" y="573"/>
                  </a:cubicBezTo>
                  <a:cubicBezTo>
                    <a:pt x="413" y="580"/>
                    <a:pt x="423" y="582"/>
                    <a:pt x="426" y="576"/>
                  </a:cubicBezTo>
                  <a:cubicBezTo>
                    <a:pt x="448" y="507"/>
                    <a:pt x="431" y="425"/>
                    <a:pt x="427" y="3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6">
              <a:extLst>
                <a:ext uri="{FF2B5EF4-FFF2-40B4-BE49-F238E27FC236}">
                  <a16:creationId xmlns:a16="http://schemas.microsoft.com/office/drawing/2014/main" id="{FCA5C412-0004-479A-BA1F-5747F8D99365}"/>
                </a:ext>
              </a:extLst>
            </p:cNvPr>
            <p:cNvSpPr>
              <a:spLocks/>
            </p:cNvSpPr>
            <p:nvPr/>
          </p:nvSpPr>
          <p:spPr bwMode="auto">
            <a:xfrm>
              <a:off x="1402" y="2317"/>
              <a:ext cx="976" cy="67"/>
            </a:xfrm>
            <a:custGeom>
              <a:avLst/>
              <a:gdLst>
                <a:gd name="T0" fmla="*/ 357 w 364"/>
                <a:gd name="T1" fmla="*/ 0 h 25"/>
                <a:gd name="T2" fmla="*/ 7 w 364"/>
                <a:gd name="T3" fmla="*/ 14 h 25"/>
                <a:gd name="T4" fmla="*/ 7 w 364"/>
                <a:gd name="T5" fmla="*/ 25 h 25"/>
                <a:gd name="T6" fmla="*/ 357 w 364"/>
                <a:gd name="T7" fmla="*/ 11 h 25"/>
                <a:gd name="T8" fmla="*/ 357 w 364"/>
                <a:gd name="T9" fmla="*/ 0 h 25"/>
              </a:gdLst>
              <a:ahLst/>
              <a:cxnLst>
                <a:cxn ang="0">
                  <a:pos x="T0" y="T1"/>
                </a:cxn>
                <a:cxn ang="0">
                  <a:pos x="T2" y="T3"/>
                </a:cxn>
                <a:cxn ang="0">
                  <a:pos x="T4" y="T5"/>
                </a:cxn>
                <a:cxn ang="0">
                  <a:pos x="T6" y="T7"/>
                </a:cxn>
                <a:cxn ang="0">
                  <a:pos x="T8" y="T9"/>
                </a:cxn>
              </a:cxnLst>
              <a:rect l="0" t="0" r="r" b="b"/>
              <a:pathLst>
                <a:path w="364" h="25">
                  <a:moveTo>
                    <a:pt x="357" y="0"/>
                  </a:moveTo>
                  <a:cubicBezTo>
                    <a:pt x="241" y="11"/>
                    <a:pt x="124" y="14"/>
                    <a:pt x="7" y="14"/>
                  </a:cubicBezTo>
                  <a:cubicBezTo>
                    <a:pt x="0" y="14"/>
                    <a:pt x="0" y="25"/>
                    <a:pt x="7" y="25"/>
                  </a:cubicBezTo>
                  <a:cubicBezTo>
                    <a:pt x="124" y="25"/>
                    <a:pt x="241" y="22"/>
                    <a:pt x="357" y="11"/>
                  </a:cubicBezTo>
                  <a:cubicBezTo>
                    <a:pt x="364" y="10"/>
                    <a:pt x="364" y="0"/>
                    <a:pt x="3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7">
              <a:extLst>
                <a:ext uri="{FF2B5EF4-FFF2-40B4-BE49-F238E27FC236}">
                  <a16:creationId xmlns:a16="http://schemas.microsoft.com/office/drawing/2014/main" id="{02166D29-A352-4C41-A64B-73E44810C2D4}"/>
                </a:ext>
              </a:extLst>
            </p:cNvPr>
            <p:cNvSpPr>
              <a:spLocks/>
            </p:cNvSpPr>
            <p:nvPr/>
          </p:nvSpPr>
          <p:spPr bwMode="auto">
            <a:xfrm>
              <a:off x="1871" y="1867"/>
              <a:ext cx="400" cy="40"/>
            </a:xfrm>
            <a:custGeom>
              <a:avLst/>
              <a:gdLst>
                <a:gd name="T0" fmla="*/ 143 w 149"/>
                <a:gd name="T1" fmla="*/ 0 h 15"/>
                <a:gd name="T2" fmla="*/ 7 w 149"/>
                <a:gd name="T3" fmla="*/ 4 h 15"/>
                <a:gd name="T4" fmla="*/ 7 w 149"/>
                <a:gd name="T5" fmla="*/ 15 h 15"/>
                <a:gd name="T6" fmla="*/ 143 w 149"/>
                <a:gd name="T7" fmla="*/ 11 h 15"/>
                <a:gd name="T8" fmla="*/ 143 w 149"/>
                <a:gd name="T9" fmla="*/ 0 h 15"/>
              </a:gdLst>
              <a:ahLst/>
              <a:cxnLst>
                <a:cxn ang="0">
                  <a:pos x="T0" y="T1"/>
                </a:cxn>
                <a:cxn ang="0">
                  <a:pos x="T2" y="T3"/>
                </a:cxn>
                <a:cxn ang="0">
                  <a:pos x="T4" y="T5"/>
                </a:cxn>
                <a:cxn ang="0">
                  <a:pos x="T6" y="T7"/>
                </a:cxn>
                <a:cxn ang="0">
                  <a:pos x="T8" y="T9"/>
                </a:cxn>
              </a:cxnLst>
              <a:rect l="0" t="0" r="r" b="b"/>
              <a:pathLst>
                <a:path w="149" h="15">
                  <a:moveTo>
                    <a:pt x="143" y="0"/>
                  </a:moveTo>
                  <a:cubicBezTo>
                    <a:pt x="97" y="4"/>
                    <a:pt x="52" y="4"/>
                    <a:pt x="7" y="4"/>
                  </a:cubicBezTo>
                  <a:cubicBezTo>
                    <a:pt x="0" y="4"/>
                    <a:pt x="0" y="15"/>
                    <a:pt x="7" y="15"/>
                  </a:cubicBezTo>
                  <a:cubicBezTo>
                    <a:pt x="52" y="15"/>
                    <a:pt x="97" y="14"/>
                    <a:pt x="143" y="11"/>
                  </a:cubicBezTo>
                  <a:cubicBezTo>
                    <a:pt x="149" y="11"/>
                    <a:pt x="149" y="0"/>
                    <a:pt x="1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8">
              <a:extLst>
                <a:ext uri="{FF2B5EF4-FFF2-40B4-BE49-F238E27FC236}">
                  <a16:creationId xmlns:a16="http://schemas.microsoft.com/office/drawing/2014/main" id="{B82CDD40-9110-49DD-B2C0-D80FFFF1BE33}"/>
                </a:ext>
              </a:extLst>
            </p:cNvPr>
            <p:cNvSpPr>
              <a:spLocks/>
            </p:cNvSpPr>
            <p:nvPr/>
          </p:nvSpPr>
          <p:spPr bwMode="auto">
            <a:xfrm>
              <a:off x="1863" y="1955"/>
              <a:ext cx="429" cy="38"/>
            </a:xfrm>
            <a:custGeom>
              <a:avLst/>
              <a:gdLst>
                <a:gd name="T0" fmla="*/ 153 w 160"/>
                <a:gd name="T1" fmla="*/ 0 h 14"/>
                <a:gd name="T2" fmla="*/ 6 w 160"/>
                <a:gd name="T3" fmla="*/ 3 h 14"/>
                <a:gd name="T4" fmla="*/ 6 w 160"/>
                <a:gd name="T5" fmla="*/ 14 h 14"/>
                <a:gd name="T6" fmla="*/ 153 w 160"/>
                <a:gd name="T7" fmla="*/ 10 h 14"/>
                <a:gd name="T8" fmla="*/ 153 w 160"/>
                <a:gd name="T9" fmla="*/ 0 h 14"/>
              </a:gdLst>
              <a:ahLst/>
              <a:cxnLst>
                <a:cxn ang="0">
                  <a:pos x="T0" y="T1"/>
                </a:cxn>
                <a:cxn ang="0">
                  <a:pos x="T2" y="T3"/>
                </a:cxn>
                <a:cxn ang="0">
                  <a:pos x="T4" y="T5"/>
                </a:cxn>
                <a:cxn ang="0">
                  <a:pos x="T6" y="T7"/>
                </a:cxn>
                <a:cxn ang="0">
                  <a:pos x="T8" y="T9"/>
                </a:cxn>
              </a:cxnLst>
              <a:rect l="0" t="0" r="r" b="b"/>
              <a:pathLst>
                <a:path w="160" h="14">
                  <a:moveTo>
                    <a:pt x="153" y="0"/>
                  </a:moveTo>
                  <a:cubicBezTo>
                    <a:pt x="104" y="0"/>
                    <a:pt x="55" y="3"/>
                    <a:pt x="6" y="3"/>
                  </a:cubicBezTo>
                  <a:cubicBezTo>
                    <a:pt x="0" y="3"/>
                    <a:pt x="0" y="14"/>
                    <a:pt x="6" y="14"/>
                  </a:cubicBezTo>
                  <a:cubicBezTo>
                    <a:pt x="55" y="14"/>
                    <a:pt x="104" y="11"/>
                    <a:pt x="153" y="10"/>
                  </a:cubicBezTo>
                  <a:cubicBezTo>
                    <a:pt x="160" y="10"/>
                    <a:pt x="160" y="0"/>
                    <a:pt x="1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9">
              <a:extLst>
                <a:ext uri="{FF2B5EF4-FFF2-40B4-BE49-F238E27FC236}">
                  <a16:creationId xmlns:a16="http://schemas.microsoft.com/office/drawing/2014/main" id="{722C6FE7-4FAB-47EF-9CA8-0251C185BA89}"/>
                </a:ext>
              </a:extLst>
            </p:cNvPr>
            <p:cNvSpPr>
              <a:spLocks/>
            </p:cNvSpPr>
            <p:nvPr/>
          </p:nvSpPr>
          <p:spPr bwMode="auto">
            <a:xfrm>
              <a:off x="1834" y="2028"/>
              <a:ext cx="448" cy="51"/>
            </a:xfrm>
            <a:custGeom>
              <a:avLst/>
              <a:gdLst>
                <a:gd name="T0" fmla="*/ 160 w 167"/>
                <a:gd name="T1" fmla="*/ 1 h 19"/>
                <a:gd name="T2" fmla="*/ 7 w 167"/>
                <a:gd name="T3" fmla="*/ 5 h 19"/>
                <a:gd name="T4" fmla="*/ 7 w 167"/>
                <a:gd name="T5" fmla="*/ 15 h 19"/>
                <a:gd name="T6" fmla="*/ 160 w 167"/>
                <a:gd name="T7" fmla="*/ 12 h 19"/>
                <a:gd name="T8" fmla="*/ 160 w 167"/>
                <a:gd name="T9" fmla="*/ 1 h 19"/>
              </a:gdLst>
              <a:ahLst/>
              <a:cxnLst>
                <a:cxn ang="0">
                  <a:pos x="T0" y="T1"/>
                </a:cxn>
                <a:cxn ang="0">
                  <a:pos x="T2" y="T3"/>
                </a:cxn>
                <a:cxn ang="0">
                  <a:pos x="T4" y="T5"/>
                </a:cxn>
                <a:cxn ang="0">
                  <a:pos x="T6" y="T7"/>
                </a:cxn>
                <a:cxn ang="0">
                  <a:pos x="T8" y="T9"/>
                </a:cxn>
              </a:cxnLst>
              <a:rect l="0" t="0" r="r" b="b"/>
              <a:pathLst>
                <a:path w="167" h="19">
                  <a:moveTo>
                    <a:pt x="160" y="1"/>
                  </a:moveTo>
                  <a:cubicBezTo>
                    <a:pt x="109" y="8"/>
                    <a:pt x="58" y="8"/>
                    <a:pt x="7" y="5"/>
                  </a:cubicBezTo>
                  <a:cubicBezTo>
                    <a:pt x="0" y="4"/>
                    <a:pt x="0" y="15"/>
                    <a:pt x="7" y="15"/>
                  </a:cubicBezTo>
                  <a:cubicBezTo>
                    <a:pt x="58" y="19"/>
                    <a:pt x="109" y="19"/>
                    <a:pt x="160" y="12"/>
                  </a:cubicBezTo>
                  <a:cubicBezTo>
                    <a:pt x="167" y="11"/>
                    <a:pt x="167" y="0"/>
                    <a:pt x="1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0">
              <a:extLst>
                <a:ext uri="{FF2B5EF4-FFF2-40B4-BE49-F238E27FC236}">
                  <a16:creationId xmlns:a16="http://schemas.microsoft.com/office/drawing/2014/main" id="{D5FD6A20-B80A-4E6F-836D-E1872B42BF03}"/>
                </a:ext>
              </a:extLst>
            </p:cNvPr>
            <p:cNvSpPr>
              <a:spLocks/>
            </p:cNvSpPr>
            <p:nvPr/>
          </p:nvSpPr>
          <p:spPr bwMode="auto">
            <a:xfrm>
              <a:off x="1863" y="2119"/>
              <a:ext cx="419" cy="45"/>
            </a:xfrm>
            <a:custGeom>
              <a:avLst/>
              <a:gdLst>
                <a:gd name="T0" fmla="*/ 149 w 156"/>
                <a:gd name="T1" fmla="*/ 3 h 17"/>
                <a:gd name="T2" fmla="*/ 6 w 156"/>
                <a:gd name="T3" fmla="*/ 3 h 17"/>
                <a:gd name="T4" fmla="*/ 6 w 156"/>
                <a:gd name="T5" fmla="*/ 14 h 17"/>
                <a:gd name="T6" fmla="*/ 149 w 156"/>
                <a:gd name="T7" fmla="*/ 14 h 17"/>
                <a:gd name="T8" fmla="*/ 149 w 156"/>
                <a:gd name="T9" fmla="*/ 3 h 17"/>
              </a:gdLst>
              <a:ahLst/>
              <a:cxnLst>
                <a:cxn ang="0">
                  <a:pos x="T0" y="T1"/>
                </a:cxn>
                <a:cxn ang="0">
                  <a:pos x="T2" y="T3"/>
                </a:cxn>
                <a:cxn ang="0">
                  <a:pos x="T4" y="T5"/>
                </a:cxn>
                <a:cxn ang="0">
                  <a:pos x="T6" y="T7"/>
                </a:cxn>
                <a:cxn ang="0">
                  <a:pos x="T8" y="T9"/>
                </a:cxn>
              </a:cxnLst>
              <a:rect l="0" t="0" r="r" b="b"/>
              <a:pathLst>
                <a:path w="156" h="17">
                  <a:moveTo>
                    <a:pt x="149" y="3"/>
                  </a:moveTo>
                  <a:cubicBezTo>
                    <a:pt x="102" y="0"/>
                    <a:pt x="54" y="6"/>
                    <a:pt x="6" y="3"/>
                  </a:cubicBezTo>
                  <a:cubicBezTo>
                    <a:pt x="0" y="2"/>
                    <a:pt x="0" y="13"/>
                    <a:pt x="6" y="14"/>
                  </a:cubicBezTo>
                  <a:cubicBezTo>
                    <a:pt x="54" y="17"/>
                    <a:pt x="102" y="11"/>
                    <a:pt x="149" y="14"/>
                  </a:cubicBezTo>
                  <a:cubicBezTo>
                    <a:pt x="156" y="14"/>
                    <a:pt x="156" y="3"/>
                    <a:pt x="14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1">
              <a:extLst>
                <a:ext uri="{FF2B5EF4-FFF2-40B4-BE49-F238E27FC236}">
                  <a16:creationId xmlns:a16="http://schemas.microsoft.com/office/drawing/2014/main" id="{2E81AAC7-AEBC-4D51-AB79-EB7C086318FA}"/>
                </a:ext>
              </a:extLst>
            </p:cNvPr>
            <p:cNvSpPr>
              <a:spLocks/>
            </p:cNvSpPr>
            <p:nvPr/>
          </p:nvSpPr>
          <p:spPr bwMode="auto">
            <a:xfrm>
              <a:off x="1869" y="2191"/>
              <a:ext cx="426" cy="49"/>
            </a:xfrm>
            <a:custGeom>
              <a:avLst/>
              <a:gdLst>
                <a:gd name="T0" fmla="*/ 149 w 159"/>
                <a:gd name="T1" fmla="*/ 1 h 18"/>
                <a:gd name="T2" fmla="*/ 9 w 159"/>
                <a:gd name="T3" fmla="*/ 1 h 18"/>
                <a:gd name="T4" fmla="*/ 7 w 159"/>
                <a:gd name="T5" fmla="*/ 11 h 18"/>
                <a:gd name="T6" fmla="*/ 152 w 159"/>
                <a:gd name="T7" fmla="*/ 11 h 18"/>
                <a:gd name="T8" fmla="*/ 149 w 159"/>
                <a:gd name="T9" fmla="*/ 1 h 18"/>
              </a:gdLst>
              <a:ahLst/>
              <a:cxnLst>
                <a:cxn ang="0">
                  <a:pos x="T0" y="T1"/>
                </a:cxn>
                <a:cxn ang="0">
                  <a:pos x="T2" y="T3"/>
                </a:cxn>
                <a:cxn ang="0">
                  <a:pos x="T4" y="T5"/>
                </a:cxn>
                <a:cxn ang="0">
                  <a:pos x="T6" y="T7"/>
                </a:cxn>
                <a:cxn ang="0">
                  <a:pos x="T8" y="T9"/>
                </a:cxn>
              </a:cxnLst>
              <a:rect l="0" t="0" r="r" b="b"/>
              <a:pathLst>
                <a:path w="159" h="18">
                  <a:moveTo>
                    <a:pt x="149" y="1"/>
                  </a:moveTo>
                  <a:cubicBezTo>
                    <a:pt x="103" y="8"/>
                    <a:pt x="56" y="8"/>
                    <a:pt x="9" y="1"/>
                  </a:cubicBezTo>
                  <a:cubicBezTo>
                    <a:pt x="3" y="0"/>
                    <a:pt x="0" y="10"/>
                    <a:pt x="7" y="11"/>
                  </a:cubicBezTo>
                  <a:cubicBezTo>
                    <a:pt x="55" y="18"/>
                    <a:pt x="104" y="18"/>
                    <a:pt x="152" y="11"/>
                  </a:cubicBezTo>
                  <a:cubicBezTo>
                    <a:pt x="159" y="10"/>
                    <a:pt x="156" y="0"/>
                    <a:pt x="14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0" name="矩形 19">
            <a:extLst>
              <a:ext uri="{FF2B5EF4-FFF2-40B4-BE49-F238E27FC236}">
                <a16:creationId xmlns:a16="http://schemas.microsoft.com/office/drawing/2014/main" id="{57F53E05-82B8-498E-BC4B-ED4F1B626F4F}"/>
              </a:ext>
            </a:extLst>
          </p:cNvPr>
          <p:cNvSpPr/>
          <p:nvPr/>
        </p:nvSpPr>
        <p:spPr>
          <a:xfrm rot="2136143">
            <a:off x="10196229" y="4364792"/>
            <a:ext cx="1343027" cy="1065741"/>
          </a:xfrm>
          <a:prstGeom prst="rect">
            <a:avLst/>
          </a:prstGeom>
        </p:spPr>
        <p:txBody>
          <a:bodyPr wrap="square">
            <a:spAutoFit/>
            <a:scene3d>
              <a:camera prst="orthographicFront"/>
              <a:lightRig rig="threePt" dir="t"/>
            </a:scene3d>
            <a:sp3d/>
          </a:bodyPr>
          <a:lstStyle/>
          <a:p>
            <a:pPr algn="ctr">
              <a:lnSpc>
                <a:spcPct val="120000"/>
              </a:lnSpc>
            </a:pPr>
            <a:r>
              <a:rPr lang="zh-CN" altLang="en-US" sz="2000" b="1" dirty="0">
                <a:solidFill>
                  <a:schemeClr val="bg1"/>
                </a:solidFill>
                <a:cs typeface="+mn-ea"/>
                <a:sym typeface="+mn-lt"/>
              </a:rPr>
              <a:t>离散数学</a:t>
            </a:r>
            <a:endParaRPr lang="en-US" altLang="zh-CN" sz="2000" b="1" dirty="0">
              <a:solidFill>
                <a:schemeClr val="bg1"/>
              </a:solidFill>
              <a:cs typeface="+mn-ea"/>
              <a:sym typeface="+mn-lt"/>
            </a:endParaRPr>
          </a:p>
          <a:p>
            <a:pPr algn="ctr">
              <a:lnSpc>
                <a:spcPct val="120000"/>
              </a:lnSpc>
            </a:pPr>
            <a:r>
              <a:rPr lang="en-US" altLang="zh-CN" sz="2000" b="1" dirty="0">
                <a:solidFill>
                  <a:schemeClr val="bg1"/>
                </a:solidFill>
                <a:cs typeface="+mn-ea"/>
                <a:sym typeface="+mn-lt"/>
              </a:rPr>
              <a:t>Discrete </a:t>
            </a:r>
            <a:r>
              <a:rPr lang="en-US" altLang="zh-CN" sz="1400" b="1" dirty="0">
                <a:solidFill>
                  <a:schemeClr val="bg1"/>
                </a:solidFill>
                <a:cs typeface="+mn-ea"/>
                <a:sym typeface="+mn-lt"/>
              </a:rPr>
              <a:t>Mathematics </a:t>
            </a:r>
            <a:endParaRPr lang="en-US" altLang="zh-CN" sz="2000" b="1" dirty="0">
              <a:solidFill>
                <a:schemeClr val="bg1"/>
              </a:solidFill>
              <a:cs typeface="+mn-ea"/>
              <a:sym typeface="+mn-lt"/>
            </a:endParaRPr>
          </a:p>
        </p:txBody>
      </p:sp>
    </p:spTree>
    <p:extLst>
      <p:ext uri="{BB962C8B-B14F-4D97-AF65-F5344CB8AC3E}">
        <p14:creationId xmlns:p14="http://schemas.microsoft.com/office/powerpoint/2010/main" val="269242193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Why do we learn?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Content Placeholder 2">
            <a:extLst>
              <a:ext uri="{FF2B5EF4-FFF2-40B4-BE49-F238E27FC236}">
                <a16:creationId xmlns:a16="http://schemas.microsoft.com/office/drawing/2014/main" id="{5B89254A-7424-4CDC-B45B-635B7D1CC601}"/>
              </a:ext>
            </a:extLst>
          </p:cNvPr>
          <p:cNvSpPr txBox="1">
            <a:spLocks/>
          </p:cNvSpPr>
          <p:nvPr/>
        </p:nvSpPr>
        <p:spPr>
          <a:xfrm>
            <a:off x="2166938" y="1425469"/>
            <a:ext cx="9466262" cy="5065939"/>
          </a:xfr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Char char="l"/>
            </a:pPr>
            <a:r>
              <a:rPr lang="en-US" altLang="zh-CN" sz="2400" b="1" dirty="0">
                <a:ea typeface="宋体" panose="02010600030101010101" pitchFamily="2" charset="-122"/>
                <a:cs typeface="Times New Roman" panose="02020603050405020304" pitchFamily="18" charset="0"/>
              </a:rPr>
              <a:t>How to prove a theorem automatically?</a:t>
            </a:r>
          </a:p>
          <a:p>
            <a:pPr>
              <a:lnSpc>
                <a:spcPct val="120000"/>
              </a:lnSpc>
              <a:buFont typeface="Wingdings" panose="05000000000000000000" pitchFamily="2" charset="2"/>
              <a:buChar char="l"/>
            </a:pPr>
            <a:r>
              <a:rPr lang="en-US" altLang="zh-CN" sz="2400" b="1" dirty="0">
                <a:solidFill>
                  <a:schemeClr val="accent4"/>
                </a:solidFill>
                <a:ea typeface="宋体" panose="02010600030101010101" pitchFamily="2" charset="-122"/>
                <a:cs typeface="Times New Roman" panose="02020603050405020304" pitchFamily="18" charset="0"/>
              </a:rPr>
              <a:t>Does the largest infinity</a:t>
            </a:r>
            <a:r>
              <a:rPr lang="zh-CN" altLang="en-US" sz="2400" b="1" dirty="0">
                <a:solidFill>
                  <a:schemeClr val="accent4"/>
                </a:solidFill>
                <a:ea typeface="宋体" panose="02010600030101010101" pitchFamily="2" charset="-122"/>
                <a:cs typeface="Times New Roman" panose="02020603050405020304" pitchFamily="18" charset="0"/>
              </a:rPr>
              <a:t> </a:t>
            </a:r>
            <a:r>
              <a:rPr lang="en-US" altLang="zh-CN" sz="2400" b="1" dirty="0">
                <a:solidFill>
                  <a:schemeClr val="accent4"/>
                </a:solidFill>
                <a:ea typeface="宋体" panose="02010600030101010101" pitchFamily="2" charset="-122"/>
                <a:cs typeface="Times New Roman" panose="02020603050405020304" pitchFamily="18" charset="0"/>
              </a:rPr>
              <a:t>exist?</a:t>
            </a:r>
          </a:p>
          <a:p>
            <a:pPr>
              <a:lnSpc>
                <a:spcPct val="120000"/>
              </a:lnSpc>
              <a:buFont typeface="Wingdings" panose="05000000000000000000" pitchFamily="2" charset="2"/>
              <a:buChar char="l"/>
            </a:pPr>
            <a:r>
              <a:rPr lang="zh-CN" altLang="zh-CN" sz="2400" b="1" dirty="0">
                <a:ea typeface="宋体" panose="02010600030101010101" pitchFamily="2" charset="-122"/>
                <a:cs typeface="Times New Roman" panose="02020603050405020304" pitchFamily="18" charset="0"/>
              </a:rPr>
              <a:t>W</a:t>
            </a:r>
            <a:r>
              <a:rPr lang="en-US" altLang="zh-CN" sz="2400" b="1" dirty="0" err="1">
                <a:ea typeface="宋体" panose="02010600030101010101" pitchFamily="2" charset="-122"/>
                <a:cs typeface="Times New Roman" panose="02020603050405020304" pitchFamily="18" charset="0"/>
              </a:rPr>
              <a:t>hy</a:t>
            </a:r>
            <a:r>
              <a:rPr lang="en-US" altLang="zh-CN" sz="2400" b="1" dirty="0">
                <a:ea typeface="宋体" panose="02010600030101010101" pitchFamily="2" charset="-122"/>
                <a:cs typeface="Times New Roman" panose="02020603050405020304" pitchFamily="18" charset="0"/>
              </a:rPr>
              <a:t> is it possible to encrypt and decrypt a text? </a:t>
            </a:r>
          </a:p>
          <a:p>
            <a:pPr>
              <a:lnSpc>
                <a:spcPct val="120000"/>
              </a:lnSpc>
              <a:buFont typeface="Wingdings" panose="05000000000000000000" pitchFamily="2" charset="2"/>
              <a:buChar char="l"/>
            </a:pPr>
            <a:r>
              <a:rPr lang="zh-CN" altLang="zh-CN" sz="2400" b="1" dirty="0">
                <a:solidFill>
                  <a:schemeClr val="accent4"/>
                </a:solidFill>
                <a:ea typeface="宋体" panose="02010600030101010101" pitchFamily="2" charset="-122"/>
                <a:cs typeface="Times New Roman" panose="02020603050405020304" pitchFamily="18" charset="0"/>
              </a:rPr>
              <a:t>I</a:t>
            </a:r>
            <a:r>
              <a:rPr lang="en-US" altLang="zh-CN" sz="2400" b="1" dirty="0">
                <a:solidFill>
                  <a:schemeClr val="accent4"/>
                </a:solidFill>
                <a:ea typeface="宋体" panose="02010600030101010101" pitchFamily="2" charset="-122"/>
                <a:cs typeface="Times New Roman" panose="02020603050405020304" pitchFamily="18" charset="0"/>
              </a:rPr>
              <a:t>n coloring a map, how many colors are required so that the neighbor countries are marked in different colors?</a:t>
            </a:r>
          </a:p>
          <a:p>
            <a:pPr>
              <a:lnSpc>
                <a:spcPct val="120000"/>
              </a:lnSpc>
              <a:buFont typeface="Wingdings" panose="05000000000000000000" pitchFamily="2" charset="2"/>
              <a:buChar char="l"/>
            </a:pPr>
            <a:r>
              <a:rPr lang="en-US" altLang="zh-CN" sz="2400" b="1" dirty="0">
                <a:ea typeface="宋体" panose="02010600030101010101" pitchFamily="2" charset="-122"/>
                <a:cs typeface="Times New Roman" panose="02020603050405020304" pitchFamily="18" charset="0"/>
              </a:rPr>
              <a:t>Discrete mathematics is the </a:t>
            </a:r>
            <a:r>
              <a:rPr lang="en-US" altLang="zh-CN" sz="2400" b="1" dirty="0">
                <a:solidFill>
                  <a:schemeClr val="accent1"/>
                </a:solidFill>
                <a:ea typeface="宋体" panose="02010600030101010101" pitchFamily="2" charset="-122"/>
                <a:cs typeface="Times New Roman" panose="02020603050405020304" pitchFamily="18" charset="0"/>
              </a:rPr>
              <a:t>gateway</a:t>
            </a:r>
            <a:r>
              <a:rPr lang="en-US" altLang="zh-CN" sz="2400" b="1" dirty="0">
                <a:ea typeface="宋体" panose="02010600030101010101" pitchFamily="2" charset="-122"/>
                <a:cs typeface="Times New Roman" panose="02020603050405020304" pitchFamily="18" charset="0"/>
              </a:rPr>
              <a:t> to more </a:t>
            </a:r>
            <a:r>
              <a:rPr lang="en-US" altLang="zh-CN" sz="2400" b="1" dirty="0">
                <a:solidFill>
                  <a:schemeClr val="accent1"/>
                </a:solidFill>
                <a:ea typeface="宋体" panose="02010600030101010101" pitchFamily="2" charset="-122"/>
                <a:cs typeface="Times New Roman" panose="02020603050405020304" pitchFamily="18" charset="0"/>
              </a:rPr>
              <a:t>advanced courses </a:t>
            </a:r>
            <a:r>
              <a:rPr lang="en-US" altLang="zh-CN" sz="2400" b="1" dirty="0">
                <a:ea typeface="宋体" panose="02010600030101010101" pitchFamily="2" charset="-122"/>
                <a:cs typeface="Times New Roman" panose="02020603050405020304" pitchFamily="18" charset="0"/>
              </a:rPr>
              <a:t>in all parts of the mathematical sciences. </a:t>
            </a:r>
          </a:p>
          <a:p>
            <a:pPr>
              <a:lnSpc>
                <a:spcPct val="120000"/>
              </a:lnSpc>
              <a:buFont typeface="Wingdings" panose="05000000000000000000" pitchFamily="2" charset="2"/>
              <a:buChar char="l"/>
            </a:pPr>
            <a:r>
              <a:rPr lang="en-US" altLang="zh-CN" sz="2400" b="1" dirty="0">
                <a:ea typeface="宋体" panose="02010600030101010101" pitchFamily="2" charset="-122"/>
                <a:cs typeface="Times New Roman" panose="02020603050405020304" pitchFamily="18" charset="0"/>
              </a:rPr>
              <a:t>Discrete mathematics provides the </a:t>
            </a:r>
            <a:r>
              <a:rPr lang="en-US" altLang="zh-CN" sz="2400" b="1" dirty="0">
                <a:solidFill>
                  <a:schemeClr val="accent1"/>
                </a:solidFill>
                <a:ea typeface="宋体" panose="02010600030101010101" pitchFamily="2" charset="-122"/>
                <a:cs typeface="Times New Roman" panose="02020603050405020304" pitchFamily="18" charset="0"/>
              </a:rPr>
              <a:t>mathematical foundations </a:t>
            </a:r>
            <a:r>
              <a:rPr lang="en-US" altLang="zh-CN" sz="2400" b="1" dirty="0">
                <a:ea typeface="宋体" panose="02010600030101010101" pitchFamily="2" charset="-122"/>
                <a:cs typeface="Times New Roman" panose="02020603050405020304" pitchFamily="18" charset="0"/>
              </a:rPr>
              <a:t>for many </a:t>
            </a:r>
            <a:r>
              <a:rPr lang="en-US" altLang="zh-CN" sz="2400" b="1" dirty="0">
                <a:solidFill>
                  <a:schemeClr val="accent1"/>
                </a:solidFill>
                <a:ea typeface="宋体" panose="02010600030101010101" pitchFamily="2" charset="-122"/>
                <a:cs typeface="Times New Roman" panose="02020603050405020304" pitchFamily="18" charset="0"/>
              </a:rPr>
              <a:t>computer science courses </a:t>
            </a:r>
            <a:r>
              <a:rPr lang="en-US" altLang="zh-CN" sz="2400" b="1" dirty="0">
                <a:ea typeface="宋体" panose="02010600030101010101" pitchFamily="2" charset="-122"/>
                <a:cs typeface="Times New Roman" panose="02020603050405020304" pitchFamily="18" charset="0"/>
              </a:rPr>
              <a:t>including data structures, algorithms, database theory, automata theory, formal languages, compiler theory, computer security, and operating systems. </a:t>
            </a:r>
          </a:p>
        </p:txBody>
      </p:sp>
      <p:sp>
        <p:nvSpPr>
          <p:cNvPr id="13" name="矩形 12">
            <a:extLst>
              <a:ext uri="{FF2B5EF4-FFF2-40B4-BE49-F238E27FC236}">
                <a16:creationId xmlns:a16="http://schemas.microsoft.com/office/drawing/2014/main" id="{C04C5E3E-FC69-4DB8-9534-ED65AFF850DA}"/>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课   程  介  绍</a:t>
            </a:r>
            <a:endParaRPr lang="en-US" altLang="zh-CN" b="1" dirty="0">
              <a:solidFill>
                <a:srgbClr val="FFFF00"/>
              </a:solidFill>
              <a:cs typeface="+mn-ea"/>
              <a:sym typeface="+mn-lt"/>
            </a:endParaRPr>
          </a:p>
          <a:p>
            <a:pPr>
              <a:lnSpc>
                <a:spcPct val="120000"/>
              </a:lnSpc>
            </a:pP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课程考核方式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课程参考教材</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为什么是双语</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什么是离散数学</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课程学习内容</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离散数学能干什么</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课程学习目标</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课程学习要求</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学习小技巧</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89366555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Goals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4" name="Content Placeholder 2">
            <a:extLst>
              <a:ext uri="{FF2B5EF4-FFF2-40B4-BE49-F238E27FC236}">
                <a16:creationId xmlns:a16="http://schemas.microsoft.com/office/drawing/2014/main" id="{6AC02478-CAB2-4825-8488-98A339079434}"/>
              </a:ext>
            </a:extLst>
          </p:cNvPr>
          <p:cNvSpPr txBox="1">
            <a:spLocks noChangeArrowheads="1"/>
          </p:cNvSpPr>
          <p:nvPr/>
        </p:nvSpPr>
        <p:spPr>
          <a:xfrm>
            <a:off x="2095500" y="1358900"/>
            <a:ext cx="9531349" cy="5208814"/>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2400" b="1" dirty="0">
                <a:ea typeface="宋体" panose="02010600030101010101" pitchFamily="2" charset="-122"/>
                <a:cs typeface="Times New Roman" panose="02020603050405020304" pitchFamily="18" charset="0"/>
              </a:rPr>
              <a:t>Students should learn a particular set of </a:t>
            </a:r>
            <a:r>
              <a:rPr lang="en-US" altLang="zh-CN" sz="2400" b="1" dirty="0">
                <a:solidFill>
                  <a:schemeClr val="accent1"/>
                </a:solidFill>
                <a:ea typeface="宋体" panose="02010600030101010101" pitchFamily="2" charset="-122"/>
                <a:cs typeface="Times New Roman" panose="02020603050405020304" pitchFamily="18" charset="0"/>
              </a:rPr>
              <a:t>mathematical facts </a:t>
            </a:r>
            <a:r>
              <a:rPr lang="en-US" altLang="zh-CN" sz="2400" b="1" dirty="0">
                <a:ea typeface="宋体" panose="02010600030101010101" pitchFamily="2" charset="-122"/>
                <a:cs typeface="Times New Roman" panose="02020603050405020304" pitchFamily="18" charset="0"/>
              </a:rPr>
              <a:t>and how to </a:t>
            </a:r>
            <a:r>
              <a:rPr lang="en-US" altLang="zh-CN" sz="2400" b="1" dirty="0">
                <a:solidFill>
                  <a:schemeClr val="accent1"/>
                </a:solidFill>
                <a:ea typeface="宋体" panose="02010600030101010101" pitchFamily="2" charset="-122"/>
                <a:cs typeface="Times New Roman" panose="02020603050405020304" pitchFamily="18" charset="0"/>
              </a:rPr>
              <a:t>apply</a:t>
            </a:r>
            <a:r>
              <a:rPr lang="en-US" altLang="zh-CN" sz="2400" b="1" dirty="0">
                <a:ea typeface="宋体" panose="02010600030101010101" pitchFamily="2" charset="-122"/>
                <a:cs typeface="Times New Roman" panose="02020603050405020304" pitchFamily="18" charset="0"/>
              </a:rPr>
              <a:t> them; </a:t>
            </a:r>
          </a:p>
          <a:p>
            <a:pPr>
              <a:buFont typeface="Wingdings" panose="05000000000000000000" pitchFamily="2" charset="2"/>
              <a:buChar char="l"/>
            </a:pPr>
            <a:endParaRPr lang="en-US" altLang="zh-CN" sz="2400" b="1" dirty="0">
              <a:ea typeface="宋体" panose="02010600030101010101" pitchFamily="2" charset="-122"/>
              <a:cs typeface="Times New Roman" panose="02020603050405020304" pitchFamily="18" charset="0"/>
            </a:endParaRPr>
          </a:p>
          <a:p>
            <a:pPr>
              <a:buFont typeface="Wingdings" panose="05000000000000000000" pitchFamily="2" charset="2"/>
              <a:buChar char="l"/>
            </a:pPr>
            <a:r>
              <a:rPr lang="en-US" altLang="zh-CN" sz="2400" b="1" dirty="0">
                <a:ea typeface="宋体" panose="02010600030101010101" pitchFamily="2" charset="-122"/>
                <a:cs typeface="Times New Roman" panose="02020603050405020304" pitchFamily="18" charset="0"/>
              </a:rPr>
              <a:t>More importantly, such a course should </a:t>
            </a:r>
            <a:r>
              <a:rPr lang="en-US" altLang="zh-CN" sz="2400" b="1" dirty="0">
                <a:solidFill>
                  <a:schemeClr val="accent1"/>
                </a:solidFill>
                <a:ea typeface="宋体" panose="02010600030101010101" pitchFamily="2" charset="-122"/>
                <a:cs typeface="Times New Roman" panose="02020603050405020304" pitchFamily="18" charset="0"/>
              </a:rPr>
              <a:t>teach students </a:t>
            </a:r>
            <a:r>
              <a:rPr lang="en-US" altLang="zh-CN" sz="2400" b="1" dirty="0">
                <a:ea typeface="宋体" panose="02010600030101010101" pitchFamily="2" charset="-122"/>
                <a:cs typeface="Times New Roman" panose="02020603050405020304" pitchFamily="18" charset="0"/>
              </a:rPr>
              <a:t>how to </a:t>
            </a:r>
            <a:r>
              <a:rPr lang="en-US" altLang="zh-CN" sz="2400" b="1" dirty="0">
                <a:solidFill>
                  <a:schemeClr val="accent1"/>
                </a:solidFill>
                <a:ea typeface="宋体" panose="02010600030101010101" pitchFamily="2" charset="-122"/>
                <a:cs typeface="Times New Roman" panose="02020603050405020304" pitchFamily="18" charset="0"/>
              </a:rPr>
              <a:t>think logically and mathematically</a:t>
            </a:r>
          </a:p>
          <a:p>
            <a:pPr>
              <a:buFont typeface="Wingdings" panose="05000000000000000000" pitchFamily="2" charset="2"/>
              <a:buChar char="l"/>
            </a:pPr>
            <a:endParaRPr lang="en-US" altLang="zh-CN" sz="2400" b="1" dirty="0">
              <a:ea typeface="宋体" panose="02010600030101010101" pitchFamily="2" charset="-122"/>
              <a:cs typeface="Times New Roman" panose="02020603050405020304" pitchFamily="18" charset="0"/>
            </a:endParaRPr>
          </a:p>
          <a:p>
            <a:pPr>
              <a:buFont typeface="Wingdings" panose="05000000000000000000" pitchFamily="2" charset="2"/>
              <a:buChar char="l"/>
            </a:pPr>
            <a:r>
              <a:rPr lang="en-US" altLang="zh-CN" sz="2400" b="1" dirty="0">
                <a:ea typeface="宋体" panose="02010600030101010101" pitchFamily="2" charset="-122"/>
                <a:cs typeface="Times New Roman" panose="02020603050405020304" pitchFamily="18" charset="0"/>
              </a:rPr>
              <a:t>To cultivate </a:t>
            </a:r>
            <a:r>
              <a:rPr lang="en-US" altLang="zh-CN" sz="2400" b="1" dirty="0">
                <a:solidFill>
                  <a:schemeClr val="accent1"/>
                </a:solidFill>
                <a:ea typeface="宋体" panose="02010600030101010101" pitchFamily="2" charset="-122"/>
                <a:cs typeface="Times New Roman" panose="02020603050405020304" pitchFamily="18" charset="0"/>
              </a:rPr>
              <a:t>reasoning</a:t>
            </a:r>
            <a:r>
              <a:rPr lang="en-US" altLang="zh-CN" sz="2400" b="1" dirty="0">
                <a:ea typeface="宋体" panose="02010600030101010101" pitchFamily="2" charset="-122"/>
                <a:cs typeface="Times New Roman" panose="02020603050405020304" pitchFamily="18" charset="0"/>
              </a:rPr>
              <a:t> and </a:t>
            </a:r>
            <a:r>
              <a:rPr lang="en-US" altLang="zh-CN" sz="2400" b="1" dirty="0">
                <a:solidFill>
                  <a:schemeClr val="accent1"/>
                </a:solidFill>
                <a:ea typeface="宋体" panose="02010600030101010101" pitchFamily="2" charset="-122"/>
                <a:cs typeface="Times New Roman" panose="02020603050405020304" pitchFamily="18" charset="0"/>
              </a:rPr>
              <a:t>problem-solving</a:t>
            </a:r>
            <a:r>
              <a:rPr lang="en-US" altLang="zh-CN" sz="2400" b="1" dirty="0">
                <a:ea typeface="宋体" panose="02010600030101010101" pitchFamily="2" charset="-122"/>
                <a:cs typeface="Times New Roman" panose="02020603050405020304" pitchFamily="18" charset="0"/>
              </a:rPr>
              <a:t> capabilities in students</a:t>
            </a:r>
            <a:r>
              <a:rPr lang="en-US" altLang="zh-CN" sz="2400" dirty="0">
                <a:ea typeface="宋体" panose="02010600030101010101" pitchFamily="2" charset="-122"/>
                <a:cs typeface="Times New Roman" panose="02020603050405020304" pitchFamily="18" charset="0"/>
              </a:rPr>
              <a:t>. </a:t>
            </a:r>
          </a:p>
          <a:p>
            <a:pPr>
              <a:buFont typeface="Wingdings" panose="05000000000000000000" pitchFamily="2" charset="2"/>
              <a:buChar char="l"/>
            </a:pPr>
            <a:endParaRPr lang="en-US" altLang="zh-CN" sz="2400" dirty="0">
              <a:ea typeface="宋体" panose="02010600030101010101" pitchFamily="2" charset="-122"/>
              <a:cs typeface="Times New Roman" panose="02020603050405020304" pitchFamily="18" charset="0"/>
            </a:endParaRPr>
          </a:p>
          <a:p>
            <a:pPr>
              <a:buFont typeface="Wingdings" panose="05000000000000000000" pitchFamily="2" charset="2"/>
              <a:buChar char="l"/>
            </a:pPr>
            <a:r>
              <a:rPr lang="en-US" altLang="zh-CN" sz="2400" b="1" dirty="0">
                <a:ea typeface="宋体" panose="02010600030101010101" pitchFamily="2" charset="-122"/>
                <a:cs typeface="Times New Roman" panose="02020603050405020304" pitchFamily="18" charset="0"/>
              </a:rPr>
              <a:t>To improve their </a:t>
            </a:r>
            <a:r>
              <a:rPr lang="en-US" altLang="zh-CN" sz="2400" b="1" dirty="0">
                <a:solidFill>
                  <a:schemeClr val="accent6"/>
                </a:solidFill>
                <a:ea typeface="宋体" panose="02010600030101010101" pitchFamily="2" charset="-122"/>
                <a:cs typeface="Times New Roman" panose="02020603050405020304" pitchFamily="18" charset="0"/>
              </a:rPr>
              <a:t>reading and writing </a:t>
            </a:r>
            <a:r>
              <a:rPr lang="en-US" altLang="zh-CN" sz="2400" b="1" dirty="0">
                <a:ea typeface="宋体" panose="02010600030101010101" pitchFamily="2" charset="-122"/>
                <a:cs typeface="Times New Roman" panose="02020603050405020304" pitchFamily="18" charset="0"/>
              </a:rPr>
              <a:t>skills in academic English. </a:t>
            </a:r>
          </a:p>
          <a:p>
            <a:pPr>
              <a:buFont typeface="Wingdings" panose="05000000000000000000" pitchFamily="2" charset="2"/>
              <a:buChar char="l"/>
            </a:pPr>
            <a:endParaRPr lang="en-US" altLang="zh-CN" sz="2400" b="1" dirty="0">
              <a:ea typeface="宋体" panose="02010600030101010101" pitchFamily="2" charset="-122"/>
              <a:cs typeface="Times New Roman" panose="02020603050405020304" pitchFamily="18" charset="0"/>
            </a:endParaRPr>
          </a:p>
          <a:p>
            <a:pPr>
              <a:buFont typeface="Wingdings" panose="05000000000000000000" pitchFamily="2" charset="2"/>
              <a:buChar char="l"/>
            </a:pPr>
            <a:r>
              <a:rPr lang="en-US" altLang="zh-CN" sz="2400" b="1" dirty="0">
                <a:ea typeface="宋体" panose="02010600030101010101" pitchFamily="2" charset="-122"/>
                <a:cs typeface="Times New Roman" panose="02020603050405020304" pitchFamily="18" charset="0"/>
              </a:rPr>
              <a:t>To enhance student’s </a:t>
            </a:r>
            <a:r>
              <a:rPr lang="en-US" altLang="zh-CN" sz="2400" b="1" dirty="0">
                <a:solidFill>
                  <a:schemeClr val="accent6"/>
                </a:solidFill>
                <a:ea typeface="宋体" panose="02010600030101010101" pitchFamily="2" charset="-122"/>
                <a:cs typeface="Times New Roman" panose="02020603050405020304" pitchFamily="18" charset="0"/>
              </a:rPr>
              <a:t>vision</a:t>
            </a:r>
            <a:r>
              <a:rPr lang="en-US" altLang="zh-CN" sz="2400" b="1" dirty="0">
                <a:ea typeface="宋体" panose="02010600030101010101" pitchFamily="2" charset="-122"/>
                <a:cs typeface="Times New Roman" panose="02020603050405020304" pitchFamily="18" charset="0"/>
              </a:rPr>
              <a:t> in the globalized industry</a:t>
            </a:r>
            <a:r>
              <a:rPr lang="en-US" altLang="zh-CN" sz="2400" dirty="0">
                <a:ea typeface="宋体" panose="02010600030101010101" pitchFamily="2" charset="-122"/>
                <a:cs typeface="Times New Roman" panose="02020603050405020304" pitchFamily="18" charset="0"/>
              </a:rPr>
              <a:t>.</a:t>
            </a:r>
          </a:p>
        </p:txBody>
      </p:sp>
      <p:sp>
        <p:nvSpPr>
          <p:cNvPr id="13" name="矩形 12">
            <a:extLst>
              <a:ext uri="{FF2B5EF4-FFF2-40B4-BE49-F238E27FC236}">
                <a16:creationId xmlns:a16="http://schemas.microsoft.com/office/drawing/2014/main" id="{EE498AC6-DCEB-46F9-A8A5-07288D861964}"/>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课   程  介  绍</a:t>
            </a:r>
            <a:endParaRPr lang="en-US" altLang="zh-CN" b="1" dirty="0">
              <a:solidFill>
                <a:srgbClr val="FFFF00"/>
              </a:solidFill>
              <a:cs typeface="+mn-ea"/>
              <a:sym typeface="+mn-lt"/>
            </a:endParaRPr>
          </a:p>
          <a:p>
            <a:pPr>
              <a:lnSpc>
                <a:spcPct val="120000"/>
              </a:lnSpc>
            </a:pP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课程考核方式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课程参考教材</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为什么是双语</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什么是离散数学</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离散数学能干什么</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课程学习目标</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课程学习要求</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学习小技巧</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20455451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Requirements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内容占位符 2">
            <a:extLst>
              <a:ext uri="{FF2B5EF4-FFF2-40B4-BE49-F238E27FC236}">
                <a16:creationId xmlns:a16="http://schemas.microsoft.com/office/drawing/2014/main" id="{262298A5-9A39-4797-BCE0-D36C1D98DBB7}"/>
              </a:ext>
            </a:extLst>
          </p:cNvPr>
          <p:cNvSpPr txBox="1">
            <a:spLocks noChangeArrowheads="1"/>
          </p:cNvSpPr>
          <p:nvPr/>
        </p:nvSpPr>
        <p:spPr>
          <a:xfrm>
            <a:off x="2321138" y="1343569"/>
            <a:ext cx="9484418" cy="5242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Font typeface="Wingdings" panose="05000000000000000000" pitchFamily="2" charset="2"/>
              <a:buChar char="l"/>
            </a:pPr>
            <a:r>
              <a:rPr lang="en-US" altLang="zh-CN" b="1" dirty="0">
                <a:solidFill>
                  <a:schemeClr val="accent4"/>
                </a:solidFill>
                <a:ea typeface="宋体" panose="02010600030101010101" pitchFamily="2" charset="-122"/>
                <a:cs typeface="Times New Roman" panose="02020603050405020304" pitchFamily="18" charset="0"/>
              </a:rPr>
              <a:t>The course requires basic classroom discipline</a:t>
            </a:r>
          </a:p>
          <a:p>
            <a:pPr lvl="1">
              <a:lnSpc>
                <a:spcPct val="100000"/>
              </a:lnSpc>
              <a:spcBef>
                <a:spcPts val="600"/>
              </a:spcBef>
              <a:buFont typeface="Wingdings" panose="05000000000000000000" pitchFamily="2" charset="2"/>
              <a:buChar char="Ø"/>
            </a:pPr>
            <a:r>
              <a:rPr lang="en-US" altLang="zh-CN" b="1" dirty="0">
                <a:ea typeface="宋体" panose="02010600030101010101" pitchFamily="2" charset="-122"/>
                <a:cs typeface="Times New Roman" panose="02020603050405020304" pitchFamily="18" charset="0"/>
              </a:rPr>
              <a:t>Attending on time, do not be late and leave early</a:t>
            </a:r>
          </a:p>
          <a:p>
            <a:pPr lvl="1">
              <a:lnSpc>
                <a:spcPct val="100000"/>
              </a:lnSpc>
              <a:spcBef>
                <a:spcPts val="600"/>
              </a:spcBef>
              <a:buFont typeface="Wingdings" panose="05000000000000000000" pitchFamily="2" charset="2"/>
              <a:buChar char="Ø"/>
            </a:pPr>
            <a:r>
              <a:rPr lang="en-US" altLang="zh-CN" b="1" dirty="0">
                <a:ea typeface="宋体" panose="02010600030101010101" pitchFamily="2" charset="-122"/>
                <a:cs typeface="Times New Roman" panose="02020603050405020304" pitchFamily="18" charset="0"/>
              </a:rPr>
              <a:t>Participating into the questions of YUKETANG</a:t>
            </a:r>
          </a:p>
          <a:p>
            <a:pPr lvl="1">
              <a:lnSpc>
                <a:spcPct val="100000"/>
              </a:lnSpc>
              <a:spcBef>
                <a:spcPts val="600"/>
              </a:spcBef>
            </a:pPr>
            <a:endParaRPr lang="en-US" altLang="zh-CN" b="1" dirty="0">
              <a:ea typeface="宋体" panose="02010600030101010101" pitchFamily="2" charset="-122"/>
              <a:cs typeface="Times New Roman" panose="02020603050405020304" pitchFamily="18" charset="0"/>
            </a:endParaRPr>
          </a:p>
          <a:p>
            <a:pPr>
              <a:lnSpc>
                <a:spcPct val="100000"/>
              </a:lnSpc>
              <a:spcBef>
                <a:spcPts val="600"/>
              </a:spcBef>
              <a:buFont typeface="Wingdings" panose="05000000000000000000" pitchFamily="2" charset="2"/>
              <a:buChar char="l"/>
            </a:pPr>
            <a:r>
              <a:rPr lang="en-US" altLang="zh-CN" b="1" dirty="0">
                <a:solidFill>
                  <a:schemeClr val="accent4"/>
                </a:solidFill>
                <a:ea typeface="宋体" panose="02010600030101010101" pitchFamily="2" charset="-122"/>
                <a:cs typeface="Times New Roman" panose="02020603050405020304" pitchFamily="18" charset="0"/>
              </a:rPr>
              <a:t>Finish the homework on time</a:t>
            </a:r>
          </a:p>
          <a:p>
            <a:pPr lvl="1">
              <a:lnSpc>
                <a:spcPct val="100000"/>
              </a:lnSpc>
              <a:spcBef>
                <a:spcPts val="600"/>
              </a:spcBef>
              <a:buFont typeface="Wingdings" panose="05000000000000000000" pitchFamily="2" charset="2"/>
              <a:buChar char="Ø"/>
            </a:pPr>
            <a:r>
              <a:rPr lang="en-US" altLang="zh-CN" b="1" dirty="0">
                <a:solidFill>
                  <a:srgbClr val="C00000"/>
                </a:solidFill>
                <a:ea typeface="宋体" panose="02010600030101010101" pitchFamily="2" charset="-122"/>
                <a:cs typeface="Times New Roman" panose="02020603050405020304" pitchFamily="18" charset="0"/>
              </a:rPr>
              <a:t>Work independently</a:t>
            </a:r>
          </a:p>
          <a:p>
            <a:pPr lvl="1">
              <a:lnSpc>
                <a:spcPct val="100000"/>
              </a:lnSpc>
              <a:spcBef>
                <a:spcPts val="600"/>
              </a:spcBef>
              <a:buFont typeface="Wingdings" panose="05000000000000000000" pitchFamily="2" charset="2"/>
              <a:buChar char="Ø"/>
            </a:pPr>
            <a:r>
              <a:rPr lang="en-US" altLang="zh-CN" b="1" dirty="0">
                <a:ea typeface="宋体" panose="02010600030101010101" pitchFamily="2" charset="-122"/>
                <a:cs typeface="Times New Roman" panose="02020603050405020304" pitchFamily="18" charset="0"/>
              </a:rPr>
              <a:t>Hand in your homework </a:t>
            </a:r>
            <a:r>
              <a:rPr lang="en-US" altLang="zh-CN" b="1" dirty="0">
                <a:solidFill>
                  <a:srgbClr val="C00000"/>
                </a:solidFill>
                <a:ea typeface="宋体" panose="02010600030101010101" pitchFamily="2" charset="-122"/>
                <a:cs typeface="Times New Roman" panose="02020603050405020304" pitchFamily="18" charset="0"/>
              </a:rPr>
              <a:t>ON TIME (Every Wednesday) </a:t>
            </a:r>
            <a:r>
              <a:rPr lang="en-US" altLang="zh-CN" b="1" dirty="0">
                <a:ea typeface="宋体" panose="02010600030101010101" pitchFamily="2" charset="-122"/>
                <a:cs typeface="Times New Roman" panose="02020603050405020304" pitchFamily="18" charset="0"/>
              </a:rPr>
              <a:t>and Follow the information in </a:t>
            </a:r>
            <a:r>
              <a:rPr lang="en-US" altLang="zh-CN" b="1" dirty="0">
                <a:solidFill>
                  <a:srgbClr val="C00000"/>
                </a:solidFill>
                <a:ea typeface="宋体" panose="02010600030101010101" pitchFamily="2" charset="-122"/>
                <a:cs typeface="Times New Roman" panose="02020603050405020304" pitchFamily="18" charset="0"/>
              </a:rPr>
              <a:t>QQ Groupe</a:t>
            </a:r>
            <a:r>
              <a:rPr lang="en-US" altLang="zh-CN" b="1" dirty="0">
                <a:ea typeface="宋体" panose="02010600030101010101" pitchFamily="2" charset="-122"/>
                <a:cs typeface="Times New Roman" panose="02020603050405020304" pitchFamily="18" charset="0"/>
              </a:rPr>
              <a:t>.</a:t>
            </a:r>
            <a:endParaRPr lang="en-US" altLang="zh-CN" b="1" dirty="0">
              <a:solidFill>
                <a:srgbClr val="C00000"/>
              </a:solidFill>
              <a:ea typeface="宋体" panose="02010600030101010101" pitchFamily="2" charset="-122"/>
              <a:cs typeface="Times New Roman" panose="02020603050405020304" pitchFamily="18" charset="0"/>
            </a:endParaRPr>
          </a:p>
          <a:p>
            <a:pPr lvl="1">
              <a:lnSpc>
                <a:spcPct val="100000"/>
              </a:lnSpc>
              <a:spcBef>
                <a:spcPts val="600"/>
              </a:spcBef>
              <a:buFont typeface="Wingdings" panose="05000000000000000000" pitchFamily="2" charset="2"/>
              <a:buChar char="Ø"/>
            </a:pPr>
            <a:r>
              <a:rPr lang="en-US" altLang="zh-CN" b="1" dirty="0">
                <a:ea typeface="宋体" panose="02010600030101010101" pitchFamily="2" charset="-122"/>
                <a:cs typeface="Times New Roman" panose="02020603050405020304" pitchFamily="18" charset="0"/>
              </a:rPr>
              <a:t>Writing requirements</a:t>
            </a:r>
            <a:r>
              <a:rPr lang="zh-CN" altLang="en-US" b="1" dirty="0">
                <a:ea typeface="宋体" panose="02010600030101010101" pitchFamily="2" charset="-122"/>
                <a:cs typeface="Times New Roman" panose="02020603050405020304" pitchFamily="18" charset="0"/>
              </a:rPr>
              <a:t>：</a:t>
            </a:r>
            <a:endParaRPr lang="en-US" altLang="zh-CN" b="1" dirty="0">
              <a:ea typeface="宋体" panose="02010600030101010101" pitchFamily="2" charset="-122"/>
              <a:cs typeface="Times New Roman" panose="02020603050405020304" pitchFamily="18" charset="0"/>
            </a:endParaRPr>
          </a:p>
          <a:p>
            <a:pPr lvl="2">
              <a:lnSpc>
                <a:spcPct val="100000"/>
              </a:lnSpc>
              <a:spcBef>
                <a:spcPts val="600"/>
              </a:spcBef>
            </a:pPr>
            <a:r>
              <a:rPr lang="en-US" altLang="zh-CN" b="1" dirty="0">
                <a:ea typeface="宋体" panose="02010600030101010101" pitchFamily="2" charset="-122"/>
                <a:cs typeface="Times New Roman" panose="02020603050405020304" pitchFamily="18" charset="0"/>
              </a:rPr>
              <a:t>Well written, clear and typo-free</a:t>
            </a:r>
          </a:p>
          <a:p>
            <a:pPr lvl="2">
              <a:lnSpc>
                <a:spcPct val="100000"/>
              </a:lnSpc>
              <a:spcBef>
                <a:spcPts val="600"/>
              </a:spcBef>
            </a:pPr>
            <a:r>
              <a:rPr lang="en-US" altLang="zh-CN" b="1" dirty="0">
                <a:ea typeface="宋体" panose="02010600030101010101" pitchFamily="2" charset="-122"/>
                <a:cs typeface="Times New Roman" panose="02020603050405020304" pitchFamily="18" charset="0"/>
              </a:rPr>
              <a:t>Indicate the name, student number and class number</a:t>
            </a:r>
          </a:p>
        </p:txBody>
      </p:sp>
      <p:sp>
        <p:nvSpPr>
          <p:cNvPr id="13" name="矩形 12">
            <a:extLst>
              <a:ext uri="{FF2B5EF4-FFF2-40B4-BE49-F238E27FC236}">
                <a16:creationId xmlns:a16="http://schemas.microsoft.com/office/drawing/2014/main" id="{EC425BA1-137A-4327-9871-7E2EA12EEFCA}"/>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课   程  介  绍</a:t>
            </a:r>
            <a:endParaRPr lang="en-US" altLang="zh-CN" b="1" dirty="0">
              <a:solidFill>
                <a:srgbClr val="FFFF00"/>
              </a:solidFill>
              <a:cs typeface="+mn-ea"/>
              <a:sym typeface="+mn-lt"/>
            </a:endParaRPr>
          </a:p>
          <a:p>
            <a:pPr>
              <a:lnSpc>
                <a:spcPct val="120000"/>
              </a:lnSpc>
            </a:pP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课程考核方式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课程参考教材</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为什么是双语</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什么是离散数学</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离散数学能干什么</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课程学习目标</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课程学习要求</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学习小技巧</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03361301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Learning Tips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4" name="Rectangle 3">
            <a:extLst>
              <a:ext uri="{FF2B5EF4-FFF2-40B4-BE49-F238E27FC236}">
                <a16:creationId xmlns:a16="http://schemas.microsoft.com/office/drawing/2014/main" id="{4BF9F82A-4A37-4713-909A-F1B473DBD2DB}"/>
              </a:ext>
            </a:extLst>
          </p:cNvPr>
          <p:cNvSpPr txBox="1">
            <a:spLocks noChangeArrowheads="1"/>
          </p:cNvSpPr>
          <p:nvPr/>
        </p:nvSpPr>
        <p:spPr>
          <a:xfrm>
            <a:off x="2082436" y="1143000"/>
            <a:ext cx="9957163"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dirty="0">
                <a:ea typeface="宋体" panose="02010600030101010101" pitchFamily="2" charset="-122"/>
                <a:cs typeface="Times New Roman" panose="02020603050405020304" pitchFamily="18" charset="0"/>
              </a:rPr>
              <a:t>Grasp</a:t>
            </a:r>
            <a:r>
              <a:rPr lang="en-US" altLang="zh-CN" dirty="0">
                <a:solidFill>
                  <a:srgbClr val="003366"/>
                </a:solidFill>
                <a:ea typeface="宋体" panose="02010600030101010101" pitchFamily="2" charset="-122"/>
                <a:cs typeface="Times New Roman" panose="02020603050405020304" pitchFamily="18" charset="0"/>
              </a:rPr>
              <a:t> </a:t>
            </a:r>
            <a:r>
              <a:rPr lang="en-US" altLang="zh-CN" b="1" dirty="0">
                <a:solidFill>
                  <a:srgbClr val="0070C0"/>
                </a:solidFill>
                <a:ea typeface="宋体" panose="02010600030101010101" pitchFamily="2" charset="-122"/>
                <a:cs typeface="Times New Roman" panose="02020603050405020304" pitchFamily="18" charset="0"/>
              </a:rPr>
              <a:t>concepts and terms </a:t>
            </a:r>
            <a:r>
              <a:rPr lang="en-US" altLang="zh-CN" dirty="0">
                <a:solidFill>
                  <a:srgbClr val="003366"/>
                </a:solidFill>
                <a:ea typeface="宋体" panose="02010600030101010101" pitchFamily="2" charset="-122"/>
                <a:cs typeface="Times New Roman" panose="02020603050405020304" pitchFamily="18" charset="0"/>
              </a:rPr>
              <a:t>accurately</a:t>
            </a:r>
            <a:r>
              <a:rPr lang="zh-CN" altLang="en-US" dirty="0">
                <a:ea typeface="宋体" panose="02010600030101010101" pitchFamily="2" charset="-122"/>
                <a:cs typeface="Times New Roman" panose="02020603050405020304" pitchFamily="18" charset="0"/>
              </a:rPr>
              <a:t>；</a:t>
            </a:r>
            <a:endParaRPr lang="en-US" altLang="zh-CN" dirty="0">
              <a:ea typeface="宋体" panose="02010600030101010101" pitchFamily="2" charset="-122"/>
              <a:cs typeface="Times New Roman" panose="02020603050405020304" pitchFamily="18" charset="0"/>
            </a:endParaRPr>
          </a:p>
          <a:p>
            <a:pPr>
              <a:buFont typeface="Wingdings" panose="05000000000000000000" pitchFamily="2" charset="2"/>
              <a:buChar char="l"/>
            </a:pPr>
            <a:r>
              <a:rPr lang="en-US" altLang="zh-CN" dirty="0">
                <a:ea typeface="宋体" panose="02010600030101010101" pitchFamily="2" charset="-122"/>
                <a:cs typeface="Times New Roman" panose="02020603050405020304" pitchFamily="18" charset="0"/>
              </a:rPr>
              <a:t>Do more </a:t>
            </a:r>
            <a:r>
              <a:rPr lang="en-US" altLang="zh-CN" b="1" dirty="0">
                <a:solidFill>
                  <a:srgbClr val="0070C0"/>
                </a:solidFill>
                <a:ea typeface="宋体" panose="02010600030101010101" pitchFamily="2" charset="-122"/>
                <a:cs typeface="Times New Roman" panose="02020603050405020304" pitchFamily="18" charset="0"/>
              </a:rPr>
              <a:t>exercises</a:t>
            </a:r>
            <a:r>
              <a:rPr lang="en-US" altLang="zh-CN" dirty="0">
                <a:ea typeface="宋体" panose="02010600030101010101" pitchFamily="2" charset="-122"/>
                <a:cs typeface="Times New Roman" panose="02020603050405020304" pitchFamily="18" charset="0"/>
              </a:rPr>
              <a:t> and finish </a:t>
            </a:r>
            <a:r>
              <a:rPr lang="en-US" altLang="zh-CN" b="1" dirty="0">
                <a:solidFill>
                  <a:srgbClr val="0070C0"/>
                </a:solidFill>
                <a:ea typeface="宋体" panose="02010600030101010101" pitchFamily="2" charset="-122"/>
                <a:cs typeface="Times New Roman" panose="02020603050405020304" pitchFamily="18" charset="0"/>
              </a:rPr>
              <a:t>homework</a:t>
            </a:r>
            <a:r>
              <a:rPr lang="en-US" altLang="zh-CN" dirty="0">
                <a:ea typeface="宋体" panose="02010600030101010101" pitchFamily="2" charset="-122"/>
                <a:cs typeface="Times New Roman" panose="02020603050405020304" pitchFamily="18" charset="0"/>
              </a:rPr>
              <a:t> on time; </a:t>
            </a:r>
            <a:r>
              <a:rPr lang="en-US" altLang="zh-CN" b="1" dirty="0">
                <a:solidFill>
                  <a:srgbClr val="0070C0"/>
                </a:solidFill>
                <a:ea typeface="宋体" panose="02010600030101010101" pitchFamily="2" charset="-122"/>
                <a:cs typeface="Times New Roman" panose="02020603050405020304" pitchFamily="18" charset="0"/>
              </a:rPr>
              <a:t>Induce problem solving strategies</a:t>
            </a:r>
            <a:r>
              <a:rPr lang="en-US" altLang="zh-CN" dirty="0">
                <a:solidFill>
                  <a:srgbClr val="0070C0"/>
                </a:solidFill>
                <a:ea typeface="宋体" panose="02010600030101010101" pitchFamily="2" charset="-122"/>
                <a:cs typeface="Times New Roman" panose="02020603050405020304" pitchFamily="18" charset="0"/>
              </a:rPr>
              <a:t>;</a:t>
            </a:r>
          </a:p>
          <a:p>
            <a:pPr>
              <a:buFont typeface="Wingdings" panose="05000000000000000000" pitchFamily="2" charset="2"/>
              <a:buChar char="l"/>
            </a:pPr>
            <a:r>
              <a:rPr lang="en-US" altLang="zh-CN" dirty="0">
                <a:ea typeface="宋体" panose="02010600030101010101" pitchFamily="2" charset="-122"/>
                <a:cs typeface="Times New Roman" panose="02020603050405020304" pitchFamily="18" charset="0"/>
              </a:rPr>
              <a:t>Creative observation, </a:t>
            </a:r>
            <a:r>
              <a:rPr lang="en-US" altLang="zh-CN" b="1" dirty="0">
                <a:solidFill>
                  <a:srgbClr val="0070C0"/>
                </a:solidFill>
                <a:ea typeface="宋体" panose="02010600030101010101" pitchFamily="2" charset="-122"/>
                <a:cs typeface="Times New Roman" panose="02020603050405020304" pitchFamily="18" charset="0"/>
              </a:rPr>
              <a:t>diligent thinking </a:t>
            </a:r>
            <a:r>
              <a:rPr lang="en-US" altLang="zh-CN" dirty="0">
                <a:ea typeface="宋体" panose="02010600030101010101" pitchFamily="2" charset="-122"/>
                <a:cs typeface="Times New Roman" panose="02020603050405020304" pitchFamily="18" charset="0"/>
              </a:rPr>
              <a:t>and much more practicing.</a:t>
            </a:r>
          </a:p>
          <a:p>
            <a:pPr>
              <a:buFont typeface="Wingdings" panose="05000000000000000000" pitchFamily="2" charset="2"/>
              <a:buChar char="l"/>
            </a:pPr>
            <a:r>
              <a:rPr lang="en-US" altLang="zh-CN" dirty="0">
                <a:ea typeface="宋体" panose="02010600030101010101" pitchFamily="2" charset="-122"/>
                <a:cs typeface="Times New Roman" panose="02020603050405020304" pitchFamily="18" charset="0"/>
              </a:rPr>
              <a:t>Sort out knowledge points and summarize relevant relationships and rules</a:t>
            </a:r>
          </a:p>
          <a:p>
            <a:pPr>
              <a:buFont typeface="Wingdings" panose="05000000000000000000" pitchFamily="2" charset="2"/>
              <a:buChar char="l"/>
            </a:pPr>
            <a:r>
              <a:rPr lang="en-US" altLang="zh-CN" dirty="0">
                <a:ea typeface="宋体" panose="02010600030101010101" pitchFamily="2" charset="-122"/>
                <a:cs typeface="Times New Roman" panose="02020603050405020304" pitchFamily="18" charset="0"/>
              </a:rPr>
              <a:t>Collaboration, </a:t>
            </a:r>
            <a:r>
              <a:rPr lang="en-US" altLang="zh-CN" b="1" dirty="0">
                <a:solidFill>
                  <a:srgbClr val="0070C0"/>
                </a:solidFill>
                <a:ea typeface="宋体" panose="02010600030101010101" pitchFamily="2" charset="-122"/>
                <a:cs typeface="Times New Roman" panose="02020603050405020304" pitchFamily="18" charset="0"/>
              </a:rPr>
              <a:t>help each other</a:t>
            </a:r>
            <a:r>
              <a:rPr lang="en-US" altLang="zh-CN" dirty="0">
                <a:ea typeface="宋体" panose="02010600030101010101" pitchFamily="2" charset="-122"/>
                <a:cs typeface="Times New Roman" panose="02020603050405020304" pitchFamily="18" charset="0"/>
              </a:rPr>
              <a:t>, making friends. </a:t>
            </a:r>
          </a:p>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Picture 6">
            <a:extLst>
              <a:ext uri="{FF2B5EF4-FFF2-40B4-BE49-F238E27FC236}">
                <a16:creationId xmlns:a16="http://schemas.microsoft.com/office/drawing/2014/main" id="{F64A108A-1788-4BAA-BF44-130B3C2944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54" b="23637"/>
          <a:stretch/>
        </p:blipFill>
        <p:spPr bwMode="auto">
          <a:xfrm>
            <a:off x="2278380" y="4830140"/>
            <a:ext cx="4307477" cy="184529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9E683A36-05AA-485C-8F80-51058CE6FA41}"/>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课   程  介  绍</a:t>
            </a:r>
            <a:endParaRPr lang="en-US" altLang="zh-CN" b="1" dirty="0">
              <a:solidFill>
                <a:srgbClr val="FFFF00"/>
              </a:solidFill>
              <a:cs typeface="+mn-ea"/>
              <a:sym typeface="+mn-lt"/>
            </a:endParaRPr>
          </a:p>
          <a:p>
            <a:pPr>
              <a:lnSpc>
                <a:spcPct val="120000"/>
              </a:lnSpc>
            </a:pP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课程考核方式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课程参考教材</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为什么是双语</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什么是离散数学</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离散数学能干什么</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课程学习目标</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课程学习要求</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学习小技巧</a:t>
            </a:r>
            <a:endParaRPr lang="en-US" altLang="zh-CN" u="sng" dirty="0">
              <a:solidFill>
                <a:schemeClr val="bg1"/>
              </a:solidFill>
              <a:cs typeface="+mn-ea"/>
              <a:sym typeface="+mn-lt"/>
            </a:endParaRPr>
          </a:p>
        </p:txBody>
      </p:sp>
      <p:pic>
        <p:nvPicPr>
          <p:cNvPr id="4" name="图片 3">
            <a:extLst>
              <a:ext uri="{FF2B5EF4-FFF2-40B4-BE49-F238E27FC236}">
                <a16:creationId xmlns:a16="http://schemas.microsoft.com/office/drawing/2014/main" id="{0651FD2B-F527-4767-A480-70BEA0C37679}"/>
              </a:ext>
            </a:extLst>
          </p:cNvPr>
          <p:cNvPicPr>
            <a:picLocks noChangeAspect="1"/>
          </p:cNvPicPr>
          <p:nvPr/>
        </p:nvPicPr>
        <p:blipFill>
          <a:blip r:embed="rId4"/>
          <a:stretch>
            <a:fillRect/>
          </a:stretch>
        </p:blipFill>
        <p:spPr>
          <a:xfrm>
            <a:off x="7870263" y="4830140"/>
            <a:ext cx="2808623" cy="1862194"/>
          </a:xfrm>
          <a:prstGeom prst="rect">
            <a:avLst/>
          </a:prstGeom>
        </p:spPr>
      </p:pic>
    </p:spTree>
    <p:extLst>
      <p:ext uri="{BB962C8B-B14F-4D97-AF65-F5344CB8AC3E}">
        <p14:creationId xmlns:p14="http://schemas.microsoft.com/office/powerpoint/2010/main" val="373337884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431435"/>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1 Propositional Logic</a:t>
            </a:r>
          </a:p>
          <a:p>
            <a:pPr algn="ctr"/>
            <a:endParaRPr lang="en-US" altLang="zh-CN" sz="54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1.1 Propositions and Connectives</a:t>
            </a:r>
          </a:p>
        </p:txBody>
      </p:sp>
    </p:spTree>
    <p:extLst>
      <p:ext uri="{BB962C8B-B14F-4D97-AF65-F5344CB8AC3E}">
        <p14:creationId xmlns:p14="http://schemas.microsoft.com/office/powerpoint/2010/main" val="341938674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What is logic</a:t>
            </a:r>
            <a:r>
              <a:rPr lang="zh-CN" altLang="en-US" sz="4800" b="1" dirty="0">
                <a:solidFill>
                  <a:schemeClr val="bg1"/>
                </a:solidFill>
                <a:effectLst>
                  <a:outerShdw blurRad="38100" dist="38100" dir="2700000" algn="tl">
                    <a:srgbClr val="000000">
                      <a:alpha val="43137"/>
                    </a:srgbClr>
                  </a:outerShdw>
                </a:effectLst>
                <a:cs typeface="+mn-ea"/>
                <a:sym typeface="+mn-lt"/>
              </a:rPr>
              <a: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4" name="内容占位符 2">
            <a:extLst>
              <a:ext uri="{FF2B5EF4-FFF2-40B4-BE49-F238E27FC236}">
                <a16:creationId xmlns:a16="http://schemas.microsoft.com/office/drawing/2014/main" id="{A534B05A-901F-47A2-8836-395AC06312F2}"/>
              </a:ext>
            </a:extLst>
          </p:cNvPr>
          <p:cNvSpPr txBox="1">
            <a:spLocks noChangeArrowheads="1"/>
          </p:cNvSpPr>
          <p:nvPr/>
        </p:nvSpPr>
        <p:spPr bwMode="auto">
          <a:xfrm>
            <a:off x="1964871" y="3069237"/>
            <a:ext cx="6721929" cy="322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b="1">
                <a:solidFill>
                  <a:schemeClr val="tx1"/>
                </a:solidFill>
                <a:latin typeface="Times New Roman" panose="02020603050405020304" pitchFamily="18" charset="0"/>
                <a:ea typeface="宋体" charset="0"/>
                <a:cs typeface="Times New Roman" panose="02020603050405020304" pitchFamily="18" charset="0"/>
              </a:defRPr>
            </a:lvl1pPr>
            <a:lvl2pPr marL="742950" indent="-285750" algn="l" rtl="0" eaLnBrk="0" fontAlgn="base" hangingPunct="0">
              <a:spcBef>
                <a:spcPct val="20000"/>
              </a:spcBef>
              <a:spcAft>
                <a:spcPct val="0"/>
              </a:spcAft>
              <a:buChar char="–"/>
              <a:defRPr kumimoji="1" sz="2800" b="1">
                <a:solidFill>
                  <a:schemeClr val="tx1"/>
                </a:solidFill>
                <a:latin typeface="Times New Roman" panose="02020603050405020304" pitchFamily="18" charset="0"/>
                <a:ea typeface="宋体" charset="0"/>
                <a:cs typeface="Times New Roman" panose="02020603050405020304" pitchFamily="18" charset="0"/>
              </a:defRPr>
            </a:lvl2pPr>
            <a:lvl3pPr marL="1143000" indent="-228600" algn="l" rtl="0" eaLnBrk="0" fontAlgn="base" hangingPunct="0">
              <a:spcBef>
                <a:spcPct val="20000"/>
              </a:spcBef>
              <a:spcAft>
                <a:spcPct val="0"/>
              </a:spcAft>
              <a:buChar char="•"/>
              <a:defRPr kumimoji="1" sz="2400" b="1">
                <a:solidFill>
                  <a:schemeClr val="tx1"/>
                </a:solidFill>
                <a:latin typeface="Times New Roman" panose="02020603050405020304" pitchFamily="18" charset="0"/>
                <a:ea typeface="宋体" charset="0"/>
                <a:cs typeface="Times New Roman" panose="02020603050405020304" pitchFamily="18" charset="0"/>
              </a:defRPr>
            </a:lvl3pPr>
            <a:lvl4pPr marL="1600200" indent="-228600" algn="l" rtl="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charset="0"/>
                <a:cs typeface="Times New Roman" panose="02020603050405020304" pitchFamily="18" charset="0"/>
              </a:defRPr>
            </a:lvl4pPr>
            <a:lvl5pPr marL="2057400" indent="-228600" algn="l" rtl="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charset="0"/>
                <a:cs typeface="Times New Roman" panose="02020603050405020304"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defTabSz="914400">
              <a:buFont typeface="Wingdings" panose="05000000000000000000" pitchFamily="2" charset="2"/>
              <a:buChar char="l"/>
            </a:pPr>
            <a:r>
              <a:rPr lang="en-US" altLang="zh-CN" sz="2400" b="0" kern="0" dirty="0">
                <a:latin typeface="+mn-lt"/>
                <a:ea typeface="+mj-ea"/>
              </a:rPr>
              <a:t>Logic is the basis of all mathematical </a:t>
            </a:r>
            <a:r>
              <a:rPr lang="en-US" altLang="zh-CN" sz="2400" kern="0" dirty="0">
                <a:solidFill>
                  <a:srgbClr val="FF0000"/>
                </a:solidFill>
                <a:latin typeface="+mn-lt"/>
                <a:ea typeface="+mj-ea"/>
              </a:rPr>
              <a:t>reasoning</a:t>
            </a:r>
            <a:r>
              <a:rPr lang="en-US" altLang="zh-CN" sz="2400" b="0" kern="0" dirty="0">
                <a:latin typeface="+mn-lt"/>
                <a:ea typeface="+mj-ea"/>
              </a:rPr>
              <a:t>, and of all automated reasoning. </a:t>
            </a:r>
          </a:p>
          <a:p>
            <a:pPr algn="just" defTabSz="914400">
              <a:buFont typeface="Wingdings" panose="05000000000000000000" pitchFamily="2" charset="2"/>
              <a:buChar char="l"/>
            </a:pPr>
            <a:r>
              <a:rPr lang="en-US" altLang="zh-CN" sz="2400" b="0" kern="0" dirty="0">
                <a:latin typeface="+mn-lt"/>
                <a:ea typeface="+mj-ea"/>
              </a:rPr>
              <a:t>It has practical applications to the design of computing machines, to the specification of systems, to </a:t>
            </a:r>
            <a:r>
              <a:rPr lang="en-US" altLang="zh-CN" sz="2400" kern="0" dirty="0">
                <a:solidFill>
                  <a:srgbClr val="FF0000"/>
                </a:solidFill>
                <a:latin typeface="+mn-lt"/>
                <a:ea typeface="+mj-ea"/>
              </a:rPr>
              <a:t>artificial intelligence</a:t>
            </a:r>
            <a:r>
              <a:rPr lang="en-US" altLang="zh-CN" sz="2400" b="0" kern="0" dirty="0">
                <a:latin typeface="+mn-lt"/>
                <a:ea typeface="+mj-ea"/>
              </a:rPr>
              <a:t>, to computer programming, to programming languages, and to other areas of </a:t>
            </a:r>
            <a:r>
              <a:rPr lang="en-US" altLang="zh-CN" sz="2400" kern="0" dirty="0">
                <a:solidFill>
                  <a:srgbClr val="FF0000"/>
                </a:solidFill>
                <a:latin typeface="+mn-lt"/>
                <a:ea typeface="+mj-ea"/>
              </a:rPr>
              <a:t>computer science</a:t>
            </a:r>
            <a:r>
              <a:rPr lang="en-US" altLang="zh-CN" sz="2400" b="0" kern="0" dirty="0">
                <a:latin typeface="+mn-lt"/>
                <a:ea typeface="+mj-ea"/>
              </a:rPr>
              <a:t>, as well as to many other fields of study.</a:t>
            </a:r>
            <a:endParaRPr lang="zh-CN" altLang="en-US" sz="2400" b="0" kern="0" dirty="0">
              <a:latin typeface="+mn-lt"/>
              <a:ea typeface="+mj-ea"/>
            </a:endParaRPr>
          </a:p>
        </p:txBody>
      </p:sp>
      <p:pic>
        <p:nvPicPr>
          <p:cNvPr id="15" name="图片 6">
            <a:extLst>
              <a:ext uri="{FF2B5EF4-FFF2-40B4-BE49-F238E27FC236}">
                <a16:creationId xmlns:a16="http://schemas.microsoft.com/office/drawing/2014/main" id="{15A11A53-6EA0-4B53-A0C1-52B3986D3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573" y="3193750"/>
            <a:ext cx="2879725"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7D3BD212-7504-402B-AF70-42744A55A9FF}"/>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u="sng" dirty="0">
                <a:solidFill>
                  <a:schemeClr val="bg1"/>
                </a:solidFill>
                <a:cs typeface="+mn-ea"/>
                <a:sym typeface="+mn-lt"/>
              </a:rPr>
              <a:t>什么是逻辑</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
        <p:nvSpPr>
          <p:cNvPr id="4" name="矩形 3">
            <a:extLst>
              <a:ext uri="{FF2B5EF4-FFF2-40B4-BE49-F238E27FC236}">
                <a16:creationId xmlns:a16="http://schemas.microsoft.com/office/drawing/2014/main" id="{E6F7604F-FE87-453C-9407-D11BDCB0F26F}"/>
              </a:ext>
            </a:extLst>
          </p:cNvPr>
          <p:cNvSpPr/>
          <p:nvPr/>
        </p:nvSpPr>
        <p:spPr>
          <a:xfrm>
            <a:off x="1964871" y="1229836"/>
            <a:ext cx="9839779" cy="1643527"/>
          </a:xfrm>
          <a:prstGeom prst="rect">
            <a:avLst/>
          </a:prstGeom>
        </p:spPr>
        <p:txBody>
          <a:bodyPr wrap="square">
            <a:spAutoFit/>
          </a:bodyPr>
          <a:lstStyle/>
          <a:p>
            <a:pPr marL="342900" indent="-342900" defTabSz="914400" eaLnBrk="0" fontAlgn="base" hangingPunct="0">
              <a:spcBef>
                <a:spcPct val="20000"/>
              </a:spcBef>
              <a:spcAft>
                <a:spcPct val="0"/>
              </a:spcAft>
              <a:buFont typeface="Wingdings" panose="05000000000000000000" pitchFamily="2" charset="2"/>
              <a:buChar char="l"/>
            </a:pPr>
            <a:r>
              <a:rPr kumimoji="1" lang="en-US" altLang="zh-CN" sz="2400" kern="0" dirty="0">
                <a:ea typeface="宋体" panose="02010600030101010101" pitchFamily="2" charset="-122"/>
                <a:cs typeface="Times New Roman" panose="02020603050405020304" pitchFamily="18" charset="0"/>
              </a:rPr>
              <a:t>Logic refers to the </a:t>
            </a:r>
            <a:r>
              <a:rPr kumimoji="1" lang="en-US" altLang="zh-CN" sz="2400" b="1" kern="0" dirty="0">
                <a:solidFill>
                  <a:srgbClr val="FF0000"/>
                </a:solidFill>
                <a:ea typeface="宋体" panose="02010600030101010101" pitchFamily="2" charset="-122"/>
                <a:cs typeface="Times New Roman" panose="02020603050405020304" pitchFamily="18" charset="0"/>
              </a:rPr>
              <a:t>laws and rules of thinking </a:t>
            </a:r>
            <a:r>
              <a:rPr kumimoji="1" lang="en-US" altLang="zh-CN" sz="2400" kern="0" dirty="0">
                <a:ea typeface="宋体" panose="02010600030101010101" pitchFamily="2" charset="-122"/>
                <a:cs typeface="Times New Roman" panose="02020603050405020304" pitchFamily="18" charset="0"/>
              </a:rPr>
              <a:t>and the abstraction of thinking process.</a:t>
            </a:r>
          </a:p>
          <a:p>
            <a:pPr marL="342900" indent="-342900" algn="just" defTabSz="914400" eaLnBrk="0" fontAlgn="base" hangingPunct="0">
              <a:spcBef>
                <a:spcPct val="20000"/>
              </a:spcBef>
              <a:spcAft>
                <a:spcPct val="0"/>
              </a:spcAft>
              <a:buFont typeface="Wingdings" panose="05000000000000000000" pitchFamily="2" charset="2"/>
              <a:buChar char="l"/>
            </a:pPr>
            <a:r>
              <a:rPr kumimoji="1" lang="en-US" altLang="zh-CN" sz="2400" kern="0" dirty="0">
                <a:ea typeface="宋体" panose="02010600030101010101" pitchFamily="2" charset="-122"/>
                <a:cs typeface="Times New Roman" panose="02020603050405020304" pitchFamily="18" charset="0"/>
              </a:rPr>
              <a:t>People observe, compare, analyze, synthesize, abstract, generalize, inference, and then </a:t>
            </a:r>
            <a:r>
              <a:rPr kumimoji="1" lang="en-US" altLang="zh-CN" sz="2400" b="1" kern="0" dirty="0">
                <a:solidFill>
                  <a:srgbClr val="FF0000"/>
                </a:solidFill>
                <a:ea typeface="宋体" panose="02010600030101010101" pitchFamily="2" charset="-122"/>
                <a:cs typeface="Times New Roman" panose="02020603050405020304" pitchFamily="18" charset="0"/>
              </a:rPr>
              <a:t>understand the essence and law of things.</a:t>
            </a:r>
          </a:p>
        </p:txBody>
      </p:sp>
    </p:spTree>
    <p:extLst>
      <p:ext uri="{BB962C8B-B14F-4D97-AF65-F5344CB8AC3E}">
        <p14:creationId xmlns:p14="http://schemas.microsoft.com/office/powerpoint/2010/main" val="63519343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Mathematical logic (</a:t>
            </a:r>
            <a:r>
              <a:rPr lang="zh-CN" altLang="en-US" sz="4800" b="1" dirty="0">
                <a:solidFill>
                  <a:schemeClr val="bg1"/>
                </a:solidFill>
                <a:effectLst>
                  <a:outerShdw blurRad="38100" dist="38100" dir="2700000" algn="tl">
                    <a:srgbClr val="000000">
                      <a:alpha val="43137"/>
                    </a:srgbClr>
                  </a:outerShdw>
                </a:effectLst>
                <a:cs typeface="+mn-ea"/>
                <a:sym typeface="+mn-lt"/>
              </a:rPr>
              <a:t>数理逻辑</a:t>
            </a:r>
            <a:r>
              <a:rPr lang="en-US" altLang="zh-CN" sz="4800" b="1" dirty="0">
                <a:solidFill>
                  <a:schemeClr val="bg1"/>
                </a:solidFill>
                <a:effectLst>
                  <a:outerShdw blurRad="38100" dist="38100" dir="2700000" algn="tl">
                    <a:srgbClr val="000000">
                      <a:alpha val="43137"/>
                    </a:srgbClr>
                  </a:outerShdw>
                </a:effectLst>
                <a:cs typeface="+mn-ea"/>
                <a:sym typeface="+mn-lt"/>
              </a:rPr>
              <a: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F371C38A-3820-4134-A0A9-0FF464C79FDE}"/>
              </a:ext>
            </a:extLst>
          </p:cNvPr>
          <p:cNvSpPr>
            <a:spLocks noChangeArrowheads="1"/>
          </p:cNvSpPr>
          <p:nvPr/>
        </p:nvSpPr>
        <p:spPr bwMode="auto">
          <a:xfrm>
            <a:off x="2726870" y="1337127"/>
            <a:ext cx="8382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marL="0" indent="0" eaLnBrk="1" hangingPunct="1">
              <a:buNone/>
            </a:pPr>
            <a:r>
              <a:rPr lang="en-US" altLang="zh-CN" sz="3600" b="1" dirty="0">
                <a:latin typeface="Times New Roman" panose="02020603050405020304" pitchFamily="18" charset="0"/>
                <a:ea typeface="楷体_GB2312" pitchFamily="49" charset="-122"/>
              </a:rPr>
              <a:t>            </a:t>
            </a:r>
            <a:r>
              <a:rPr lang="en-US" altLang="zh-CN" sz="3600" b="1" dirty="0">
                <a:solidFill>
                  <a:srgbClr val="FF0000"/>
                </a:solidFill>
                <a:latin typeface="Times New Roman" panose="02020603050405020304" pitchFamily="18" charset="0"/>
                <a:ea typeface="楷体_GB2312" pitchFamily="49" charset="-122"/>
              </a:rPr>
              <a:t>Mathematical logic (</a:t>
            </a:r>
            <a:r>
              <a:rPr lang="zh-CN" altLang="en-US" sz="3600" b="1" dirty="0">
                <a:solidFill>
                  <a:srgbClr val="FF0000"/>
                </a:solidFill>
                <a:latin typeface="Times New Roman" panose="02020603050405020304" pitchFamily="18" charset="0"/>
                <a:ea typeface="楷体_GB2312" pitchFamily="49" charset="-122"/>
              </a:rPr>
              <a:t>数理逻辑</a:t>
            </a:r>
            <a:r>
              <a:rPr lang="en-US" altLang="zh-CN" sz="3600" b="1" dirty="0">
                <a:solidFill>
                  <a:srgbClr val="FF0000"/>
                </a:solidFill>
                <a:latin typeface="Times New Roman" panose="02020603050405020304" pitchFamily="18" charset="0"/>
                <a:ea typeface="楷体_GB2312" pitchFamily="49" charset="-122"/>
              </a:rPr>
              <a:t>)</a:t>
            </a:r>
            <a:endParaRPr lang="zh-CN" altLang="en-US" sz="3600" b="1" dirty="0">
              <a:solidFill>
                <a:srgbClr val="FF0000"/>
              </a:solidFill>
              <a:latin typeface="Times New Roman" panose="02020603050405020304" pitchFamily="18" charset="0"/>
              <a:ea typeface="楷体_GB2312" pitchFamily="49" charset="-122"/>
            </a:endParaRPr>
          </a:p>
        </p:txBody>
      </p:sp>
      <p:pic>
        <p:nvPicPr>
          <p:cNvPr id="13" name="Picture 4" descr="AMCONFUS">
            <a:extLst>
              <a:ext uri="{FF2B5EF4-FFF2-40B4-BE49-F238E27FC236}">
                <a16:creationId xmlns:a16="http://schemas.microsoft.com/office/drawing/2014/main" id="{EE3D1A1C-38CB-4D27-A057-1BE7AF3197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2944" y="617536"/>
            <a:ext cx="10271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a:extLst>
              <a:ext uri="{FF2B5EF4-FFF2-40B4-BE49-F238E27FC236}">
                <a16:creationId xmlns:a16="http://schemas.microsoft.com/office/drawing/2014/main" id="{B4885F64-90B7-4BA9-8CE9-6E93941EE8C0}"/>
              </a:ext>
            </a:extLst>
          </p:cNvPr>
          <p:cNvSpPr txBox="1">
            <a:spLocks noChangeArrowheads="1"/>
          </p:cNvSpPr>
          <p:nvPr/>
        </p:nvSpPr>
        <p:spPr bwMode="auto">
          <a:xfrm>
            <a:off x="2240656" y="2513012"/>
            <a:ext cx="8640762"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marL="457200" indent="-4572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Mathematical logic is a subfield of mathematics </a:t>
            </a:r>
            <a:r>
              <a:rPr lang="en-US" altLang="zh-CN" sz="2800" b="1" dirty="0">
                <a:solidFill>
                  <a:srgbClr val="C00000"/>
                </a:solidFill>
                <a:latin typeface="Times New Roman" panose="02020603050405020304" pitchFamily="18" charset="0"/>
                <a:cs typeface="Times New Roman" panose="02020603050405020304" pitchFamily="18" charset="0"/>
              </a:rPr>
              <a:t>exploring the applications of formal logic to </a:t>
            </a:r>
            <a:r>
              <a:rPr lang="en-US" altLang="zh-CN" sz="2800" b="1" u="sng" dirty="0">
                <a:solidFill>
                  <a:srgbClr val="C00000"/>
                </a:solidFill>
                <a:latin typeface="Times New Roman" panose="02020603050405020304" pitchFamily="18" charset="0"/>
                <a:cs typeface="Times New Roman" panose="02020603050405020304" pitchFamily="18" charset="0"/>
              </a:rPr>
              <a:t>mathematics</a:t>
            </a:r>
            <a:r>
              <a:rPr lang="en-US" altLang="zh-CN" sz="2800" b="1" u="sng" dirty="0">
                <a:latin typeface="Times New Roman" panose="02020603050405020304" pitchFamily="18" charset="0"/>
                <a:cs typeface="Times New Roman" panose="02020603050405020304" pitchFamily="18" charset="0"/>
              </a:rPr>
              <a:t>.</a:t>
            </a:r>
            <a:r>
              <a:rPr lang="zh-CN" altLang="en-US" sz="2800" b="1" u="sng" dirty="0">
                <a:latin typeface="Times New Roman" panose="02020603050405020304" pitchFamily="18" charset="0"/>
                <a:cs typeface="Times New Roman" panose="02020603050405020304" pitchFamily="18" charset="0"/>
              </a:rPr>
              <a:t> </a:t>
            </a:r>
            <a:endParaRPr lang="en-US" altLang="zh-CN" sz="2800" b="1" u="sng" dirty="0">
              <a:latin typeface="Times New Roman" panose="02020603050405020304" pitchFamily="18" charset="0"/>
              <a:cs typeface="Times New Roman" panose="02020603050405020304" pitchFamily="18" charset="0"/>
            </a:endParaRPr>
          </a:p>
          <a:p>
            <a:pPr eaLnBrk="1" hangingPunct="1">
              <a:spcBef>
                <a:spcPct val="50000"/>
              </a:spcBef>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Treating the operations of formal logic in a symbolic or algebraic way.</a:t>
            </a:r>
          </a:p>
          <a:p>
            <a:pPr eaLnBrk="1" hangingPunct="1">
              <a:spcBef>
                <a:spcPct val="50000"/>
              </a:spcBef>
              <a:buFont typeface="Wingdings" panose="05000000000000000000" pitchFamily="2" charset="2"/>
              <a:buChar char="l"/>
            </a:pPr>
            <a:r>
              <a:rPr lang="en-US" altLang="zh-CN" sz="2800" b="1" dirty="0">
                <a:latin typeface="Times New Roman" panose="02020603050405020304" pitchFamily="18" charset="0"/>
                <a:cs typeface="Times New Roman" panose="02020603050405020304" pitchFamily="18" charset="0"/>
              </a:rPr>
              <a:t>Also called </a:t>
            </a:r>
            <a:r>
              <a:rPr lang="en-US" altLang="zh-CN" sz="2800" b="1" dirty="0">
                <a:solidFill>
                  <a:srgbClr val="FF0000"/>
                </a:solidFill>
                <a:latin typeface="Times New Roman" panose="02020603050405020304" pitchFamily="18" charset="0"/>
                <a:cs typeface="Times New Roman" panose="02020603050405020304" pitchFamily="18" charset="0"/>
              </a:rPr>
              <a:t>symbolic logic</a:t>
            </a:r>
            <a:r>
              <a:rPr lang="zh-CN" altLang="en-US" sz="2800" b="1" dirty="0">
                <a:solidFill>
                  <a:srgbClr val="FF0000"/>
                </a:solidFill>
                <a:latin typeface="Times New Roman" panose="02020603050405020304" pitchFamily="18" charset="0"/>
                <a:cs typeface="Times New Roman" panose="02020603050405020304" pitchFamily="18" charset="0"/>
              </a:rPr>
              <a:t>（符号逻辑）</a:t>
            </a:r>
            <a:r>
              <a:rPr lang="en-US" altLang="zh-CN" sz="2800" b="1" dirty="0">
                <a:latin typeface="Times New Roman" panose="02020603050405020304" pitchFamily="18" charset="0"/>
                <a:cs typeface="Times New Roman" panose="02020603050405020304" pitchFamily="18" charset="0"/>
              </a:rPr>
              <a:t>. </a:t>
            </a:r>
          </a:p>
        </p:txBody>
      </p:sp>
      <p:sp>
        <p:nvSpPr>
          <p:cNvPr id="15" name="文本框 1">
            <a:extLst>
              <a:ext uri="{FF2B5EF4-FFF2-40B4-BE49-F238E27FC236}">
                <a16:creationId xmlns:a16="http://schemas.microsoft.com/office/drawing/2014/main" id="{6705C7EC-3C52-40E2-96B8-521A2170992B}"/>
              </a:ext>
            </a:extLst>
          </p:cNvPr>
          <p:cNvSpPr txBox="1">
            <a:spLocks noChangeArrowheads="1"/>
          </p:cNvSpPr>
          <p:nvPr/>
        </p:nvSpPr>
        <p:spPr bwMode="auto">
          <a:xfrm>
            <a:off x="7207944" y="5969000"/>
            <a:ext cx="3165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lang="en-US" altLang="zh-CN" sz="2800" dirty="0">
                <a:latin typeface="Times New Roman" panose="02020603050405020304" pitchFamily="18" charset="0"/>
              </a:rPr>
              <a:t>——from Wikipedia</a:t>
            </a:r>
            <a:endParaRPr lang="zh-CN" altLang="en-US" sz="2800" dirty="0">
              <a:latin typeface="Times New Roman" panose="02020603050405020304" pitchFamily="18" charset="0"/>
            </a:endParaRPr>
          </a:p>
        </p:txBody>
      </p:sp>
      <p:sp>
        <p:nvSpPr>
          <p:cNvPr id="16" name="矩形 15">
            <a:extLst>
              <a:ext uri="{FF2B5EF4-FFF2-40B4-BE49-F238E27FC236}">
                <a16:creationId xmlns:a16="http://schemas.microsoft.com/office/drawing/2014/main" id="{18401F7E-0F15-4B3F-937D-B74FC823249B}"/>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数理逻辑</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44657855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History of Logic</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2">
            <a:extLst>
              <a:ext uri="{FF2B5EF4-FFF2-40B4-BE49-F238E27FC236}">
                <a16:creationId xmlns:a16="http://schemas.microsoft.com/office/drawing/2014/main" id="{62B97F68-3A98-4FFD-9C2E-6B58ABC5182D}"/>
              </a:ext>
            </a:extLst>
          </p:cNvPr>
          <p:cNvSpPr txBox="1">
            <a:spLocks noChangeArrowheads="1"/>
          </p:cNvSpPr>
          <p:nvPr/>
        </p:nvSpPr>
        <p:spPr>
          <a:xfrm>
            <a:off x="2263458" y="1333182"/>
            <a:ext cx="8991600" cy="186213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accent4"/>
                </a:solidFill>
                <a:latin typeface="楷体_GB2312" pitchFamily="49" charset="-122"/>
                <a:ea typeface="楷体_GB2312" pitchFamily="49" charset="-122"/>
              </a:rPr>
              <a:t>数理逻辑的创始人</a:t>
            </a:r>
            <a:r>
              <a:rPr lang="en-US" altLang="zh-CN" sz="2800" b="1" dirty="0">
                <a:solidFill>
                  <a:schemeClr val="accent4"/>
                </a:solidFill>
                <a:latin typeface="楷体_GB2312" pitchFamily="49" charset="-122"/>
                <a:ea typeface="楷体_GB2312" pitchFamily="49" charset="-122"/>
              </a:rPr>
              <a:t>--</a:t>
            </a:r>
            <a:r>
              <a:rPr lang="zh-CN" altLang="en-US" sz="2800" b="1" dirty="0">
                <a:solidFill>
                  <a:schemeClr val="accent4"/>
                </a:solidFill>
                <a:latin typeface="楷体_GB2312" pitchFamily="49" charset="-122"/>
                <a:ea typeface="楷体_GB2312" pitchFamily="49" charset="-122"/>
              </a:rPr>
              <a:t>莱布尼茨</a:t>
            </a:r>
            <a:br>
              <a:rPr lang="zh-CN" altLang="en-US" sz="2800" b="1" dirty="0">
                <a:latin typeface="楷体_GB2312" pitchFamily="49" charset="-122"/>
                <a:ea typeface="楷体_GB2312" pitchFamily="49" charset="-122"/>
              </a:rPr>
            </a:br>
            <a:r>
              <a:rPr lang="en-US" altLang="zh-CN" sz="2400" b="1" dirty="0">
                <a:latin typeface="+mn-lt"/>
                <a:ea typeface="宋体" panose="02010600030101010101" pitchFamily="2" charset="-122"/>
              </a:rPr>
              <a:t>(Leibniz, Gottfried Wilhelm) </a:t>
            </a:r>
            <a:br>
              <a:rPr lang="en-US" altLang="zh-CN" sz="2400" b="1" dirty="0">
                <a:latin typeface="+mn-lt"/>
                <a:ea typeface="宋体" panose="02010600030101010101" pitchFamily="2" charset="-122"/>
              </a:rPr>
            </a:br>
            <a:r>
              <a:rPr lang="en-US" altLang="zh-CN" sz="2400" b="1" dirty="0">
                <a:latin typeface="+mn-lt"/>
                <a:ea typeface="宋体" panose="02010600030101010101" pitchFamily="2" charset="-122"/>
              </a:rPr>
              <a:t>1646.7.1-1716.11.14</a:t>
            </a:r>
            <a:br>
              <a:rPr lang="en-US" altLang="zh-CN" sz="2400" b="1" dirty="0">
                <a:latin typeface="Times New Roman" panose="02020603050405020304" pitchFamily="18" charset="0"/>
                <a:ea typeface="宋体" panose="02010600030101010101" pitchFamily="2" charset="-122"/>
              </a:rPr>
            </a:br>
            <a:endParaRPr lang="zh-CN" altLang="en-US" sz="2400" b="1" dirty="0">
              <a:latin typeface="Times New Roman" panose="02020603050405020304" pitchFamily="18" charset="0"/>
              <a:ea typeface="宋体" panose="02010600030101010101" pitchFamily="2" charset="-122"/>
            </a:endParaRPr>
          </a:p>
        </p:txBody>
      </p:sp>
      <p:sp>
        <p:nvSpPr>
          <p:cNvPr id="13" name="内容占位符 2">
            <a:extLst>
              <a:ext uri="{FF2B5EF4-FFF2-40B4-BE49-F238E27FC236}">
                <a16:creationId xmlns:a16="http://schemas.microsoft.com/office/drawing/2014/main" id="{671C4D96-B537-41A2-9D88-3327C0B38B25}"/>
              </a:ext>
            </a:extLst>
          </p:cNvPr>
          <p:cNvSpPr txBox="1">
            <a:spLocks noChangeArrowheads="1"/>
          </p:cNvSpPr>
          <p:nvPr/>
        </p:nvSpPr>
        <p:spPr>
          <a:xfrm>
            <a:off x="2263458" y="2826011"/>
            <a:ext cx="6749913" cy="1979614"/>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defTabSz="457200">
              <a:spcBef>
                <a:spcPct val="0"/>
              </a:spcBef>
              <a:buFont typeface="Wingdings" panose="05000000000000000000" pitchFamily="2" charset="2"/>
              <a:buChar char="l"/>
            </a:pPr>
            <a:r>
              <a:rPr lang="en-US" altLang="zh-CN" dirty="0">
                <a:solidFill>
                  <a:srgbClr val="000000"/>
                </a:solidFill>
                <a:ea typeface="宋体" panose="02010600030101010101" pitchFamily="2" charset="-122"/>
                <a:cs typeface="Times New Roman" panose="02020603050405020304" pitchFamily="18" charset="0"/>
              </a:rPr>
              <a:t>The German </a:t>
            </a:r>
            <a:r>
              <a:rPr lang="en-US" altLang="zh-CN" b="1" dirty="0">
                <a:solidFill>
                  <a:srgbClr val="000000"/>
                </a:solidFill>
                <a:ea typeface="宋体" panose="02010600030101010101" pitchFamily="2" charset="-122"/>
                <a:cs typeface="Times New Roman" panose="02020603050405020304" pitchFamily="18" charset="0"/>
              </a:rPr>
              <a:t>rationalist</a:t>
            </a:r>
            <a:r>
              <a:rPr lang="en-US" altLang="zh-CN" dirty="0">
                <a:solidFill>
                  <a:srgbClr val="000000"/>
                </a:solidFill>
                <a:ea typeface="宋体" panose="02010600030101010101" pitchFamily="2" charset="-122"/>
                <a:cs typeface="Times New Roman" panose="02020603050405020304" pitchFamily="18" charset="0"/>
              </a:rPr>
              <a:t> philosopher, Gottfried Wilhelm Leibniz (1646-1716), is one of the great </a:t>
            </a:r>
            <a:r>
              <a:rPr lang="en-US" altLang="zh-CN" b="1" dirty="0">
                <a:solidFill>
                  <a:srgbClr val="FF0000"/>
                </a:solidFill>
                <a:ea typeface="宋体" panose="02010600030101010101" pitchFamily="2" charset="-122"/>
                <a:cs typeface="Times New Roman" panose="02020603050405020304" pitchFamily="18" charset="0"/>
              </a:rPr>
              <a:t>renaissance</a:t>
            </a:r>
            <a:r>
              <a:rPr lang="en-US" altLang="zh-CN" dirty="0">
                <a:solidFill>
                  <a:srgbClr val="000000"/>
                </a:solidFill>
                <a:ea typeface="宋体" panose="02010600030101010101" pitchFamily="2" charset="-122"/>
                <a:cs typeface="Times New Roman" panose="02020603050405020304" pitchFamily="18" charset="0"/>
              </a:rPr>
              <a:t> men of Western thought. </a:t>
            </a:r>
            <a:endParaRPr lang="zh-CN" altLang="en-US" dirty="0">
              <a:solidFill>
                <a:srgbClr val="000000"/>
              </a:solidFill>
              <a:ea typeface="宋体" panose="02010600030101010101" pitchFamily="2" charset="-122"/>
              <a:cs typeface="Times New Roman" panose="02020603050405020304" pitchFamily="18" charset="0"/>
            </a:endParaRPr>
          </a:p>
        </p:txBody>
      </p:sp>
      <p:pic>
        <p:nvPicPr>
          <p:cNvPr id="14" name="Picture 6">
            <a:extLst>
              <a:ext uri="{FF2B5EF4-FFF2-40B4-BE49-F238E27FC236}">
                <a16:creationId xmlns:a16="http://schemas.microsoft.com/office/drawing/2014/main" id="{3FF4C57A-2D30-4C5B-9630-4688D9C83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991" y="1571728"/>
            <a:ext cx="22574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7">
            <a:extLst>
              <a:ext uri="{FF2B5EF4-FFF2-40B4-BE49-F238E27FC236}">
                <a16:creationId xmlns:a16="http://schemas.microsoft.com/office/drawing/2014/main" id="{461C59B1-CE1E-4B7D-8476-11483A54BC32}"/>
              </a:ext>
            </a:extLst>
          </p:cNvPr>
          <p:cNvSpPr txBox="1">
            <a:spLocks noChangeArrowheads="1"/>
          </p:cNvSpPr>
          <p:nvPr/>
        </p:nvSpPr>
        <p:spPr bwMode="auto">
          <a:xfrm>
            <a:off x="2209029" y="4616877"/>
            <a:ext cx="835183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 typeface="Wingdings" panose="05000000000000000000" pitchFamily="2" charset="2"/>
              <a:buChar char="l"/>
            </a:pPr>
            <a:r>
              <a:rPr kumimoji="0" lang="en-US" altLang="zh-CN" sz="2800" dirty="0">
                <a:solidFill>
                  <a:srgbClr val="000000"/>
                </a:solidFill>
                <a:latin typeface="+mn-lt"/>
                <a:cs typeface="Times New Roman" panose="02020603050405020304" pitchFamily="18" charset="0"/>
              </a:rPr>
              <a:t>He has made significant contributions in several fields spanning the intellectual landscape, including </a:t>
            </a:r>
            <a:r>
              <a:rPr kumimoji="0" lang="en-US" altLang="zh-CN" sz="2800" b="1" dirty="0">
                <a:solidFill>
                  <a:srgbClr val="0070C0"/>
                </a:solidFill>
                <a:latin typeface="+mn-lt"/>
                <a:cs typeface="Times New Roman" panose="02020603050405020304" pitchFamily="18" charset="0"/>
              </a:rPr>
              <a:t>mathematics</a:t>
            </a:r>
            <a:r>
              <a:rPr kumimoji="0" lang="en-US" altLang="zh-CN" sz="2800" b="1" dirty="0">
                <a:solidFill>
                  <a:srgbClr val="000000"/>
                </a:solidFill>
                <a:latin typeface="+mn-lt"/>
                <a:cs typeface="Times New Roman" panose="02020603050405020304" pitchFamily="18" charset="0"/>
              </a:rPr>
              <a:t>, </a:t>
            </a:r>
            <a:r>
              <a:rPr kumimoji="0" lang="en-US" altLang="zh-CN" sz="2800" b="1" dirty="0">
                <a:solidFill>
                  <a:srgbClr val="0070C0"/>
                </a:solidFill>
                <a:latin typeface="+mn-lt"/>
                <a:cs typeface="Times New Roman" panose="02020603050405020304" pitchFamily="18" charset="0"/>
              </a:rPr>
              <a:t>physics</a:t>
            </a:r>
            <a:r>
              <a:rPr kumimoji="0" lang="en-US" altLang="zh-CN" sz="2800" b="1" dirty="0">
                <a:solidFill>
                  <a:srgbClr val="000000"/>
                </a:solidFill>
                <a:latin typeface="+mn-lt"/>
                <a:cs typeface="Times New Roman" panose="02020603050405020304" pitchFamily="18" charset="0"/>
              </a:rPr>
              <a:t>, </a:t>
            </a:r>
            <a:r>
              <a:rPr kumimoji="0" lang="en-US" altLang="zh-CN" sz="2800" b="1" dirty="0">
                <a:solidFill>
                  <a:srgbClr val="0070C0"/>
                </a:solidFill>
                <a:latin typeface="+mn-lt"/>
                <a:cs typeface="Times New Roman" panose="02020603050405020304" pitchFamily="18" charset="0"/>
              </a:rPr>
              <a:t>logic</a:t>
            </a:r>
            <a:r>
              <a:rPr kumimoji="0" lang="en-US" altLang="zh-CN" sz="2800" b="1" dirty="0">
                <a:solidFill>
                  <a:srgbClr val="000000"/>
                </a:solidFill>
                <a:latin typeface="+mn-lt"/>
                <a:cs typeface="Times New Roman" panose="02020603050405020304" pitchFamily="18" charset="0"/>
              </a:rPr>
              <a:t>, </a:t>
            </a:r>
            <a:r>
              <a:rPr kumimoji="0" lang="en-US" altLang="zh-CN" sz="2800" b="1" dirty="0">
                <a:solidFill>
                  <a:srgbClr val="0070C0"/>
                </a:solidFill>
                <a:latin typeface="+mn-lt"/>
                <a:cs typeface="Times New Roman" panose="02020603050405020304" pitchFamily="18" charset="0"/>
              </a:rPr>
              <a:t>ethics</a:t>
            </a:r>
            <a:r>
              <a:rPr kumimoji="0" lang="en-US" altLang="zh-CN" sz="2800" b="1" dirty="0">
                <a:solidFill>
                  <a:srgbClr val="000000"/>
                </a:solidFill>
                <a:latin typeface="+mn-lt"/>
                <a:cs typeface="Times New Roman" panose="02020603050405020304" pitchFamily="18" charset="0"/>
              </a:rPr>
              <a:t>, and </a:t>
            </a:r>
            <a:r>
              <a:rPr kumimoji="0" lang="en-US" altLang="zh-CN" sz="2800" b="1" dirty="0">
                <a:solidFill>
                  <a:srgbClr val="0070C0"/>
                </a:solidFill>
                <a:latin typeface="+mn-lt"/>
                <a:cs typeface="Times New Roman" panose="02020603050405020304" pitchFamily="18" charset="0"/>
              </a:rPr>
              <a:t>theology</a:t>
            </a:r>
            <a:r>
              <a:rPr kumimoji="0" lang="en-US" altLang="zh-CN" sz="2800" b="1" dirty="0">
                <a:solidFill>
                  <a:srgbClr val="000000"/>
                </a:solidFill>
                <a:latin typeface="+mn-lt"/>
                <a:cs typeface="Times New Roman" panose="02020603050405020304" pitchFamily="18" charset="0"/>
              </a:rPr>
              <a:t>.</a:t>
            </a:r>
            <a:endParaRPr kumimoji="0" lang="zh-CN" altLang="en-US" sz="2800" b="1" dirty="0">
              <a:latin typeface="+mn-lt"/>
              <a:cs typeface="Times New Roman" panose="02020603050405020304" pitchFamily="18" charset="0"/>
            </a:endParaRPr>
          </a:p>
        </p:txBody>
      </p:sp>
      <p:sp>
        <p:nvSpPr>
          <p:cNvPr id="16" name="矩形 15">
            <a:extLst>
              <a:ext uri="{FF2B5EF4-FFF2-40B4-BE49-F238E27FC236}">
                <a16:creationId xmlns:a16="http://schemas.microsoft.com/office/drawing/2014/main" id="{BB5BF64D-49EE-4A55-B6E1-155C846FA273}"/>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逻辑的历史</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91801801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History of Logic</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pic>
        <p:nvPicPr>
          <p:cNvPr id="14" name="Picture 6">
            <a:extLst>
              <a:ext uri="{FF2B5EF4-FFF2-40B4-BE49-F238E27FC236}">
                <a16:creationId xmlns:a16="http://schemas.microsoft.com/office/drawing/2014/main" id="{3FF4C57A-2D30-4C5B-9630-4688D9C83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308" y="1151059"/>
            <a:ext cx="1518692" cy="192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1739967-E17D-4975-AA87-468E0122D61B}"/>
              </a:ext>
            </a:extLst>
          </p:cNvPr>
          <p:cNvPicPr>
            <a:picLocks noChangeAspect="1"/>
          </p:cNvPicPr>
          <p:nvPr/>
        </p:nvPicPr>
        <p:blipFill>
          <a:blip r:embed="rId4"/>
          <a:stretch>
            <a:fillRect/>
          </a:stretch>
        </p:blipFill>
        <p:spPr>
          <a:xfrm>
            <a:off x="2147583" y="1151059"/>
            <a:ext cx="1461359" cy="1924155"/>
          </a:xfrm>
          <a:prstGeom prst="rect">
            <a:avLst/>
          </a:prstGeom>
        </p:spPr>
      </p:pic>
      <p:sp>
        <p:nvSpPr>
          <p:cNvPr id="5" name="矩形 4">
            <a:extLst>
              <a:ext uri="{FF2B5EF4-FFF2-40B4-BE49-F238E27FC236}">
                <a16:creationId xmlns:a16="http://schemas.microsoft.com/office/drawing/2014/main" id="{41A43634-9D0C-4F4D-A20C-443D4654D1C4}"/>
              </a:ext>
            </a:extLst>
          </p:cNvPr>
          <p:cNvSpPr/>
          <p:nvPr/>
        </p:nvSpPr>
        <p:spPr>
          <a:xfrm>
            <a:off x="1427109" y="3086733"/>
            <a:ext cx="2954720" cy="1077218"/>
          </a:xfrm>
          <a:prstGeom prst="rect">
            <a:avLst/>
          </a:prstGeom>
        </p:spPr>
        <p:txBody>
          <a:bodyPr wrap="square">
            <a:spAutoFit/>
          </a:bodyPr>
          <a:lstStyle/>
          <a:p>
            <a:pPr algn="ctr"/>
            <a:r>
              <a:rPr lang="zh-CN" altLang="en-US" sz="1600" dirty="0"/>
              <a:t>Greek philosopher</a:t>
            </a:r>
            <a:endParaRPr lang="en-US" altLang="zh-CN" sz="1600" dirty="0"/>
          </a:p>
          <a:p>
            <a:pPr algn="ctr"/>
            <a:r>
              <a:rPr lang="zh-CN" altLang="en-US" sz="1600" dirty="0"/>
              <a:t> Aristotle</a:t>
            </a:r>
            <a:endParaRPr lang="en-US" altLang="zh-CN" sz="1600" dirty="0"/>
          </a:p>
          <a:p>
            <a:pPr algn="ctr"/>
            <a:r>
              <a:rPr lang="en-US" altLang="zh-CN" sz="1600" dirty="0"/>
              <a:t>2300 years ago</a:t>
            </a:r>
          </a:p>
          <a:p>
            <a:pPr algn="ctr"/>
            <a:r>
              <a:rPr lang="en-US" altLang="zh-CN" sz="1600" dirty="0"/>
              <a:t>Logic</a:t>
            </a:r>
          </a:p>
        </p:txBody>
      </p:sp>
      <p:pic>
        <p:nvPicPr>
          <p:cNvPr id="16" name="图片 15">
            <a:extLst>
              <a:ext uri="{FF2B5EF4-FFF2-40B4-BE49-F238E27FC236}">
                <a16:creationId xmlns:a16="http://schemas.microsoft.com/office/drawing/2014/main" id="{F8F979AE-8EB8-4490-AEF4-342C7963D545}"/>
              </a:ext>
            </a:extLst>
          </p:cNvPr>
          <p:cNvPicPr>
            <a:picLocks noChangeAspect="1"/>
          </p:cNvPicPr>
          <p:nvPr/>
        </p:nvPicPr>
        <p:blipFill>
          <a:blip r:embed="rId5"/>
          <a:stretch>
            <a:fillRect/>
          </a:stretch>
        </p:blipFill>
        <p:spPr>
          <a:xfrm>
            <a:off x="7064366" y="1151059"/>
            <a:ext cx="1601491" cy="1922395"/>
          </a:xfrm>
          <a:prstGeom prst="rect">
            <a:avLst/>
          </a:prstGeom>
        </p:spPr>
      </p:pic>
      <p:sp>
        <p:nvSpPr>
          <p:cNvPr id="17" name="矩形 16">
            <a:extLst>
              <a:ext uri="{FF2B5EF4-FFF2-40B4-BE49-F238E27FC236}">
                <a16:creationId xmlns:a16="http://schemas.microsoft.com/office/drawing/2014/main" id="{3E3C2BF6-C140-4851-A6A8-467E3DF931AB}"/>
              </a:ext>
            </a:extLst>
          </p:cNvPr>
          <p:cNvSpPr/>
          <p:nvPr/>
        </p:nvSpPr>
        <p:spPr>
          <a:xfrm>
            <a:off x="3914026" y="3114017"/>
            <a:ext cx="2890157" cy="1077218"/>
          </a:xfrm>
          <a:prstGeom prst="rect">
            <a:avLst/>
          </a:prstGeom>
        </p:spPr>
        <p:txBody>
          <a:bodyPr wrap="square">
            <a:spAutoFit/>
          </a:bodyPr>
          <a:lstStyle/>
          <a:p>
            <a:pPr algn="ctr"/>
            <a:r>
              <a:rPr lang="en-US" altLang="zh-CN" sz="1600" dirty="0"/>
              <a:t>German philosopher</a:t>
            </a:r>
          </a:p>
          <a:p>
            <a:pPr algn="ctr"/>
            <a:r>
              <a:rPr lang="en-US" altLang="zh-CN" sz="1600" dirty="0"/>
              <a:t>Leibniz</a:t>
            </a:r>
          </a:p>
          <a:p>
            <a:pPr algn="ctr"/>
            <a:r>
              <a:rPr lang="en-US" altLang="zh-CN" sz="1600" dirty="0"/>
              <a:t>New Logic Theory</a:t>
            </a:r>
          </a:p>
          <a:p>
            <a:pPr algn="ctr"/>
            <a:r>
              <a:rPr lang="en-US" altLang="zh-CN" sz="1600" dirty="0"/>
              <a:t>17</a:t>
            </a:r>
            <a:r>
              <a:rPr lang="en-US" altLang="zh-CN" sz="1600" baseline="30000" dirty="0"/>
              <a:t>th</a:t>
            </a:r>
            <a:r>
              <a:rPr lang="en-US" altLang="zh-CN" sz="1600" dirty="0"/>
              <a:t> century</a:t>
            </a:r>
            <a:endParaRPr lang="zh-CN" altLang="en-US" sz="1600" dirty="0"/>
          </a:p>
        </p:txBody>
      </p:sp>
      <p:sp>
        <p:nvSpPr>
          <p:cNvPr id="18" name="矩形 17">
            <a:extLst>
              <a:ext uri="{FF2B5EF4-FFF2-40B4-BE49-F238E27FC236}">
                <a16:creationId xmlns:a16="http://schemas.microsoft.com/office/drawing/2014/main" id="{1087AB8C-2604-40DC-AC40-E91947182A66}"/>
              </a:ext>
            </a:extLst>
          </p:cNvPr>
          <p:cNvSpPr/>
          <p:nvPr/>
        </p:nvSpPr>
        <p:spPr>
          <a:xfrm>
            <a:off x="6378140" y="3139496"/>
            <a:ext cx="2954720" cy="1077218"/>
          </a:xfrm>
          <a:prstGeom prst="rect">
            <a:avLst/>
          </a:prstGeom>
        </p:spPr>
        <p:txBody>
          <a:bodyPr wrap="square">
            <a:spAutoFit/>
          </a:bodyPr>
          <a:lstStyle/>
          <a:p>
            <a:pPr algn="ctr"/>
            <a:r>
              <a:rPr lang="zh-CN" altLang="en-US" sz="1600" dirty="0"/>
              <a:t>English mathematician </a:t>
            </a:r>
            <a:endParaRPr lang="en-US" altLang="zh-CN" sz="1600" dirty="0"/>
          </a:p>
          <a:p>
            <a:pPr algn="ctr"/>
            <a:r>
              <a:rPr lang="zh-CN" altLang="en-US" sz="1600" dirty="0"/>
              <a:t>George Boole </a:t>
            </a:r>
            <a:endParaRPr lang="en-US" altLang="zh-CN" sz="1600" dirty="0"/>
          </a:p>
          <a:p>
            <a:pPr algn="ctr"/>
            <a:r>
              <a:rPr lang="en-US" altLang="zh-CN" sz="1600" dirty="0"/>
              <a:t>The Mathematical Analysis of Logic (In 1847)</a:t>
            </a:r>
          </a:p>
        </p:txBody>
      </p:sp>
      <p:sp>
        <p:nvSpPr>
          <p:cNvPr id="19" name="矩形 18">
            <a:extLst>
              <a:ext uri="{FF2B5EF4-FFF2-40B4-BE49-F238E27FC236}">
                <a16:creationId xmlns:a16="http://schemas.microsoft.com/office/drawing/2014/main" id="{FDB6D450-58AD-4AD1-BD9E-47650816B772}"/>
              </a:ext>
            </a:extLst>
          </p:cNvPr>
          <p:cNvSpPr/>
          <p:nvPr/>
        </p:nvSpPr>
        <p:spPr>
          <a:xfrm>
            <a:off x="9226538" y="3127178"/>
            <a:ext cx="2890157" cy="1077218"/>
          </a:xfrm>
          <a:prstGeom prst="rect">
            <a:avLst/>
          </a:prstGeom>
        </p:spPr>
        <p:txBody>
          <a:bodyPr wrap="square">
            <a:spAutoFit/>
          </a:bodyPr>
          <a:lstStyle/>
          <a:p>
            <a:pPr algn="ctr"/>
            <a:r>
              <a:rPr lang="en-US" altLang="zh-CN" sz="1600" dirty="0"/>
              <a:t>German mathematician </a:t>
            </a:r>
            <a:r>
              <a:rPr lang="en-US" altLang="zh-CN" sz="1600" dirty="0" err="1"/>
              <a:t>Gottlob</a:t>
            </a:r>
            <a:r>
              <a:rPr lang="en-US" altLang="zh-CN" sz="1600" dirty="0"/>
              <a:t> </a:t>
            </a:r>
            <a:r>
              <a:rPr lang="en-US" altLang="zh-CN" sz="1600" dirty="0" err="1"/>
              <a:t>Frege</a:t>
            </a:r>
            <a:endParaRPr lang="en-US" altLang="zh-CN" sz="1600" dirty="0"/>
          </a:p>
          <a:p>
            <a:pPr algn="ctr"/>
            <a:r>
              <a:rPr lang="en-US" altLang="zh-CN" sz="1600" dirty="0"/>
              <a:t>Fundamentals of arithmetic</a:t>
            </a:r>
          </a:p>
          <a:p>
            <a:pPr algn="ctr"/>
            <a:r>
              <a:rPr lang="en-US" altLang="zh-CN" sz="1600" dirty="0"/>
              <a:t> In 1884</a:t>
            </a:r>
            <a:endParaRPr lang="zh-CN" altLang="en-US" sz="1600" dirty="0"/>
          </a:p>
        </p:txBody>
      </p:sp>
      <p:pic>
        <p:nvPicPr>
          <p:cNvPr id="20" name="图片 19">
            <a:extLst>
              <a:ext uri="{FF2B5EF4-FFF2-40B4-BE49-F238E27FC236}">
                <a16:creationId xmlns:a16="http://schemas.microsoft.com/office/drawing/2014/main" id="{30BEB7AD-45A8-42A1-9047-4A295517BE92}"/>
              </a:ext>
            </a:extLst>
          </p:cNvPr>
          <p:cNvPicPr>
            <a:picLocks noChangeAspect="1"/>
          </p:cNvPicPr>
          <p:nvPr/>
        </p:nvPicPr>
        <p:blipFill>
          <a:blip r:embed="rId6"/>
          <a:stretch>
            <a:fillRect/>
          </a:stretch>
        </p:blipFill>
        <p:spPr>
          <a:xfrm>
            <a:off x="9915659" y="1118037"/>
            <a:ext cx="1511914" cy="1988437"/>
          </a:xfrm>
          <a:prstGeom prst="rect">
            <a:avLst/>
          </a:prstGeom>
        </p:spPr>
      </p:pic>
      <p:pic>
        <p:nvPicPr>
          <p:cNvPr id="21" name="图片 20">
            <a:extLst>
              <a:ext uri="{FF2B5EF4-FFF2-40B4-BE49-F238E27FC236}">
                <a16:creationId xmlns:a16="http://schemas.microsoft.com/office/drawing/2014/main" id="{895F9392-E2D5-40CE-AB94-CE9E1791D3BA}"/>
              </a:ext>
            </a:extLst>
          </p:cNvPr>
          <p:cNvPicPr>
            <a:picLocks noChangeAspect="1"/>
          </p:cNvPicPr>
          <p:nvPr/>
        </p:nvPicPr>
        <p:blipFill>
          <a:blip r:embed="rId7"/>
          <a:stretch>
            <a:fillRect/>
          </a:stretch>
        </p:blipFill>
        <p:spPr>
          <a:xfrm>
            <a:off x="2192719" y="4187731"/>
            <a:ext cx="1423499" cy="1937919"/>
          </a:xfrm>
          <a:prstGeom prst="rect">
            <a:avLst/>
          </a:prstGeom>
        </p:spPr>
      </p:pic>
      <p:pic>
        <p:nvPicPr>
          <p:cNvPr id="22" name="图片 21">
            <a:extLst>
              <a:ext uri="{FF2B5EF4-FFF2-40B4-BE49-F238E27FC236}">
                <a16:creationId xmlns:a16="http://schemas.microsoft.com/office/drawing/2014/main" id="{2C2D33FF-2415-4C60-80CC-A7741AD6FC5D}"/>
              </a:ext>
            </a:extLst>
          </p:cNvPr>
          <p:cNvPicPr>
            <a:picLocks noChangeAspect="1"/>
          </p:cNvPicPr>
          <p:nvPr/>
        </p:nvPicPr>
        <p:blipFill>
          <a:blip r:embed="rId8"/>
          <a:stretch>
            <a:fillRect/>
          </a:stretch>
        </p:blipFill>
        <p:spPr>
          <a:xfrm>
            <a:off x="4605254" y="4216714"/>
            <a:ext cx="1518692" cy="1937919"/>
          </a:xfrm>
          <a:prstGeom prst="rect">
            <a:avLst/>
          </a:prstGeom>
        </p:spPr>
      </p:pic>
      <p:pic>
        <p:nvPicPr>
          <p:cNvPr id="23" name="图片 22">
            <a:extLst>
              <a:ext uri="{FF2B5EF4-FFF2-40B4-BE49-F238E27FC236}">
                <a16:creationId xmlns:a16="http://schemas.microsoft.com/office/drawing/2014/main" id="{1FF1385F-3074-4F75-906B-112178681896}"/>
              </a:ext>
            </a:extLst>
          </p:cNvPr>
          <p:cNvPicPr>
            <a:picLocks noChangeAspect="1"/>
          </p:cNvPicPr>
          <p:nvPr/>
        </p:nvPicPr>
        <p:blipFill>
          <a:blip r:embed="rId9"/>
          <a:stretch>
            <a:fillRect/>
          </a:stretch>
        </p:blipFill>
        <p:spPr>
          <a:xfrm>
            <a:off x="7147165" y="4216714"/>
            <a:ext cx="1518692" cy="1937918"/>
          </a:xfrm>
          <a:prstGeom prst="rect">
            <a:avLst/>
          </a:prstGeom>
        </p:spPr>
      </p:pic>
      <p:sp>
        <p:nvSpPr>
          <p:cNvPr id="24" name="矩形 23">
            <a:extLst>
              <a:ext uri="{FF2B5EF4-FFF2-40B4-BE49-F238E27FC236}">
                <a16:creationId xmlns:a16="http://schemas.microsoft.com/office/drawing/2014/main" id="{622E29C6-10DB-49A5-B9F4-2F9896F3450A}"/>
              </a:ext>
            </a:extLst>
          </p:cNvPr>
          <p:cNvSpPr/>
          <p:nvPr/>
        </p:nvSpPr>
        <p:spPr>
          <a:xfrm>
            <a:off x="2060540" y="6127020"/>
            <a:ext cx="1697901" cy="646331"/>
          </a:xfrm>
          <a:prstGeom prst="rect">
            <a:avLst/>
          </a:prstGeom>
        </p:spPr>
        <p:txBody>
          <a:bodyPr wrap="none">
            <a:spAutoFit/>
          </a:bodyPr>
          <a:lstStyle/>
          <a:p>
            <a:pPr algn="ctr"/>
            <a:r>
              <a:rPr lang="en-US" altLang="zh-CN" dirty="0"/>
              <a:t>American</a:t>
            </a:r>
            <a:endParaRPr lang="en-US" altLang="zh-CN" dirty="0">
              <a:solidFill>
                <a:srgbClr val="333333"/>
              </a:solidFill>
              <a:latin typeface="Helvetica Neue"/>
            </a:endParaRPr>
          </a:p>
          <a:p>
            <a:pPr algn="ctr"/>
            <a:r>
              <a:rPr lang="en-US" altLang="zh-CN" dirty="0">
                <a:solidFill>
                  <a:srgbClr val="333333"/>
                </a:solidFill>
                <a:latin typeface="Helvetica Neue"/>
              </a:rPr>
              <a:t>Charles Peirce</a:t>
            </a:r>
            <a:endParaRPr lang="zh-CN" altLang="en-US" dirty="0"/>
          </a:p>
        </p:txBody>
      </p:sp>
      <p:sp>
        <p:nvSpPr>
          <p:cNvPr id="25" name="矩形 24">
            <a:extLst>
              <a:ext uri="{FF2B5EF4-FFF2-40B4-BE49-F238E27FC236}">
                <a16:creationId xmlns:a16="http://schemas.microsoft.com/office/drawing/2014/main" id="{63FC2951-6DC4-4EE7-A00C-96E6B7D6CF83}"/>
              </a:ext>
            </a:extLst>
          </p:cNvPr>
          <p:cNvSpPr/>
          <p:nvPr/>
        </p:nvSpPr>
        <p:spPr>
          <a:xfrm>
            <a:off x="4167836" y="6154632"/>
            <a:ext cx="2569934" cy="646331"/>
          </a:xfrm>
          <a:prstGeom prst="rect">
            <a:avLst/>
          </a:prstGeom>
        </p:spPr>
        <p:txBody>
          <a:bodyPr wrap="none">
            <a:spAutoFit/>
          </a:bodyPr>
          <a:lstStyle/>
          <a:p>
            <a:pPr algn="ctr"/>
            <a:r>
              <a:rPr lang="zh-CN" altLang="en-US" dirty="0"/>
              <a:t>English mathematician </a:t>
            </a:r>
            <a:endParaRPr lang="en-US" altLang="zh-CN" dirty="0"/>
          </a:p>
          <a:p>
            <a:pPr algn="ctr"/>
            <a:r>
              <a:rPr lang="en-US" altLang="zh-CN" dirty="0">
                <a:solidFill>
                  <a:srgbClr val="333333"/>
                </a:solidFill>
                <a:latin typeface="Helvetica Neue"/>
              </a:rPr>
              <a:t>Augustus de Morgan</a:t>
            </a:r>
            <a:endParaRPr lang="zh-CN" altLang="en-US" dirty="0"/>
          </a:p>
        </p:txBody>
      </p:sp>
      <p:sp>
        <p:nvSpPr>
          <p:cNvPr id="26" name="矩形 25">
            <a:extLst>
              <a:ext uri="{FF2B5EF4-FFF2-40B4-BE49-F238E27FC236}">
                <a16:creationId xmlns:a16="http://schemas.microsoft.com/office/drawing/2014/main" id="{960DD066-9F9F-4C67-A6D1-8878F3046D0C}"/>
              </a:ext>
            </a:extLst>
          </p:cNvPr>
          <p:cNvSpPr/>
          <p:nvPr/>
        </p:nvSpPr>
        <p:spPr>
          <a:xfrm>
            <a:off x="6762926" y="6181970"/>
            <a:ext cx="2569934" cy="646331"/>
          </a:xfrm>
          <a:prstGeom prst="rect">
            <a:avLst/>
          </a:prstGeom>
        </p:spPr>
        <p:txBody>
          <a:bodyPr wrap="none">
            <a:spAutoFit/>
          </a:bodyPr>
          <a:lstStyle/>
          <a:p>
            <a:pPr algn="ctr"/>
            <a:r>
              <a:rPr lang="zh-CN" altLang="en-US" dirty="0"/>
              <a:t>English mathematician </a:t>
            </a:r>
            <a:endParaRPr lang="en-US" altLang="zh-CN" dirty="0"/>
          </a:p>
          <a:p>
            <a:pPr algn="ctr"/>
            <a:r>
              <a:rPr lang="en-US" altLang="zh-CN" dirty="0">
                <a:solidFill>
                  <a:srgbClr val="333333"/>
                </a:solidFill>
                <a:latin typeface="Helvetica Neue"/>
              </a:rPr>
              <a:t>Russell</a:t>
            </a:r>
            <a:endParaRPr lang="zh-CN" altLang="en-US" dirty="0"/>
          </a:p>
        </p:txBody>
      </p:sp>
      <p:sp>
        <p:nvSpPr>
          <p:cNvPr id="27" name="箭头: 右 26">
            <a:extLst>
              <a:ext uri="{FF2B5EF4-FFF2-40B4-BE49-F238E27FC236}">
                <a16:creationId xmlns:a16="http://schemas.microsoft.com/office/drawing/2014/main" id="{E5FF5FC0-86B9-45BF-900B-3F8EB87D7B9C}"/>
              </a:ext>
            </a:extLst>
          </p:cNvPr>
          <p:cNvSpPr/>
          <p:nvPr/>
        </p:nvSpPr>
        <p:spPr>
          <a:xfrm>
            <a:off x="3820886" y="2062843"/>
            <a:ext cx="473528" cy="185057"/>
          </a:xfrm>
          <a:prstGeom prst="rightArrow">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2032B760-EE21-4733-9023-D3B795010987}"/>
              </a:ext>
            </a:extLst>
          </p:cNvPr>
          <p:cNvSpPr/>
          <p:nvPr/>
        </p:nvSpPr>
        <p:spPr>
          <a:xfrm>
            <a:off x="6327090" y="2043855"/>
            <a:ext cx="473528" cy="185057"/>
          </a:xfrm>
          <a:prstGeom prst="rightArrow">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D88A1716-9191-4021-A5E2-325F7BBAC7B0}"/>
              </a:ext>
            </a:extLst>
          </p:cNvPr>
          <p:cNvSpPr/>
          <p:nvPr/>
        </p:nvSpPr>
        <p:spPr>
          <a:xfrm>
            <a:off x="8989774" y="2083846"/>
            <a:ext cx="473528" cy="185057"/>
          </a:xfrm>
          <a:prstGeom prst="rightArrow">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9C1AAED-3130-4CDE-84B8-6D7D3A43AED3}"/>
              </a:ext>
            </a:extLst>
          </p:cNvPr>
          <p:cNvSpPr/>
          <p:nvPr/>
        </p:nvSpPr>
        <p:spPr>
          <a:xfrm>
            <a:off x="3888437" y="5076048"/>
            <a:ext cx="473528" cy="185057"/>
          </a:xfrm>
          <a:prstGeom prst="rightArrow">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E4F34D4-1CC1-470D-BB91-4CF2535FFA2B}"/>
              </a:ext>
            </a:extLst>
          </p:cNvPr>
          <p:cNvSpPr/>
          <p:nvPr/>
        </p:nvSpPr>
        <p:spPr>
          <a:xfrm>
            <a:off x="6375496" y="5106813"/>
            <a:ext cx="473528" cy="185057"/>
          </a:xfrm>
          <a:prstGeom prst="rightArrow">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5330FFC7-7CB5-470B-A69D-6CCB4FDE095A}"/>
              </a:ext>
            </a:extLst>
          </p:cNvPr>
          <p:cNvSpPr/>
          <p:nvPr/>
        </p:nvSpPr>
        <p:spPr>
          <a:xfrm>
            <a:off x="8989774" y="5134150"/>
            <a:ext cx="473528" cy="185057"/>
          </a:xfrm>
          <a:prstGeom prst="rightArrow">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Group 4">
            <a:extLst>
              <a:ext uri="{FF2B5EF4-FFF2-40B4-BE49-F238E27FC236}">
                <a16:creationId xmlns:a16="http://schemas.microsoft.com/office/drawing/2014/main" id="{A11183AE-A502-4143-A9DC-7488B0F75801}"/>
              </a:ext>
            </a:extLst>
          </p:cNvPr>
          <p:cNvGrpSpPr>
            <a:grpSpLocks noChangeAspect="1"/>
          </p:cNvGrpSpPr>
          <p:nvPr/>
        </p:nvGrpSpPr>
        <p:grpSpPr bwMode="auto">
          <a:xfrm>
            <a:off x="9694576" y="4264594"/>
            <a:ext cx="1958581" cy="2228281"/>
            <a:chOff x="1260" y="774"/>
            <a:chExt cx="1201" cy="1616"/>
          </a:xfrm>
          <a:solidFill>
            <a:srgbClr val="58C9E8"/>
          </a:solidFill>
        </p:grpSpPr>
        <p:sp>
          <p:nvSpPr>
            <p:cNvPr id="34" name="Freeform 5">
              <a:extLst>
                <a:ext uri="{FF2B5EF4-FFF2-40B4-BE49-F238E27FC236}">
                  <a16:creationId xmlns:a16="http://schemas.microsoft.com/office/drawing/2014/main" id="{A3926E0F-D417-4528-857C-D23D8F3538F6}"/>
                </a:ext>
              </a:extLst>
            </p:cNvPr>
            <p:cNvSpPr>
              <a:spLocks/>
            </p:cNvSpPr>
            <p:nvPr/>
          </p:nvSpPr>
          <p:spPr bwMode="auto">
            <a:xfrm>
              <a:off x="1260" y="774"/>
              <a:ext cx="1201" cy="1616"/>
            </a:xfrm>
            <a:custGeom>
              <a:avLst/>
              <a:gdLst>
                <a:gd name="T0" fmla="*/ 426 w 448"/>
                <a:gd name="T1" fmla="*/ 21 h 603"/>
                <a:gd name="T2" fmla="*/ 418 w 448"/>
                <a:gd name="T3" fmla="*/ 16 h 603"/>
                <a:gd name="T4" fmla="*/ 27 w 448"/>
                <a:gd name="T5" fmla="*/ 31 h 603"/>
                <a:gd name="T6" fmla="*/ 23 w 448"/>
                <a:gd name="T7" fmla="*/ 36 h 603"/>
                <a:gd name="T8" fmla="*/ 14 w 448"/>
                <a:gd name="T9" fmla="*/ 71 h 603"/>
                <a:gd name="T10" fmla="*/ 26 w 448"/>
                <a:gd name="T11" fmla="*/ 93 h 603"/>
                <a:gd name="T12" fmla="*/ 14 w 448"/>
                <a:gd name="T13" fmla="*/ 118 h 603"/>
                <a:gd name="T14" fmla="*/ 29 w 448"/>
                <a:gd name="T15" fmla="*/ 139 h 603"/>
                <a:gd name="T16" fmla="*/ 14 w 448"/>
                <a:gd name="T17" fmla="*/ 164 h 603"/>
                <a:gd name="T18" fmla="*/ 32 w 448"/>
                <a:gd name="T19" fmla="*/ 184 h 603"/>
                <a:gd name="T20" fmla="*/ 17 w 448"/>
                <a:gd name="T21" fmla="*/ 211 h 603"/>
                <a:gd name="T22" fmla="*/ 35 w 448"/>
                <a:gd name="T23" fmla="*/ 232 h 603"/>
                <a:gd name="T24" fmla="*/ 26 w 448"/>
                <a:gd name="T25" fmla="*/ 258 h 603"/>
                <a:gd name="T26" fmla="*/ 38 w 448"/>
                <a:gd name="T27" fmla="*/ 284 h 603"/>
                <a:gd name="T28" fmla="*/ 24 w 448"/>
                <a:gd name="T29" fmla="*/ 314 h 603"/>
                <a:gd name="T30" fmla="*/ 41 w 448"/>
                <a:gd name="T31" fmla="*/ 336 h 603"/>
                <a:gd name="T32" fmla="*/ 32 w 448"/>
                <a:gd name="T33" fmla="*/ 361 h 603"/>
                <a:gd name="T34" fmla="*/ 43 w 448"/>
                <a:gd name="T35" fmla="*/ 380 h 603"/>
                <a:gd name="T36" fmla="*/ 28 w 448"/>
                <a:gd name="T37" fmla="*/ 417 h 603"/>
                <a:gd name="T38" fmla="*/ 45 w 448"/>
                <a:gd name="T39" fmla="*/ 439 h 603"/>
                <a:gd name="T40" fmla="*/ 32 w 448"/>
                <a:gd name="T41" fmla="*/ 482 h 603"/>
                <a:gd name="T42" fmla="*/ 45 w 448"/>
                <a:gd name="T43" fmla="*/ 503 h 603"/>
                <a:gd name="T44" fmla="*/ 28 w 448"/>
                <a:gd name="T45" fmla="*/ 535 h 603"/>
                <a:gd name="T46" fmla="*/ 45 w 448"/>
                <a:gd name="T47" fmla="*/ 557 h 603"/>
                <a:gd name="T48" fmla="*/ 55 w 448"/>
                <a:gd name="T49" fmla="*/ 596 h 603"/>
                <a:gd name="T50" fmla="*/ 60 w 448"/>
                <a:gd name="T51" fmla="*/ 557 h 603"/>
                <a:gd name="T52" fmla="*/ 56 w 448"/>
                <a:gd name="T53" fmla="*/ 535 h 603"/>
                <a:gd name="T54" fmla="*/ 71 w 448"/>
                <a:gd name="T55" fmla="*/ 503 h 603"/>
                <a:gd name="T56" fmla="*/ 56 w 448"/>
                <a:gd name="T57" fmla="*/ 482 h 603"/>
                <a:gd name="T58" fmla="*/ 64 w 448"/>
                <a:gd name="T59" fmla="*/ 439 h 603"/>
                <a:gd name="T60" fmla="*/ 55 w 448"/>
                <a:gd name="T61" fmla="*/ 417 h 603"/>
                <a:gd name="T62" fmla="*/ 64 w 448"/>
                <a:gd name="T63" fmla="*/ 381 h 603"/>
                <a:gd name="T64" fmla="*/ 53 w 448"/>
                <a:gd name="T65" fmla="*/ 358 h 603"/>
                <a:gd name="T66" fmla="*/ 54 w 448"/>
                <a:gd name="T67" fmla="*/ 339 h 603"/>
                <a:gd name="T68" fmla="*/ 51 w 448"/>
                <a:gd name="T69" fmla="*/ 316 h 603"/>
                <a:gd name="T70" fmla="*/ 57 w 448"/>
                <a:gd name="T71" fmla="*/ 285 h 603"/>
                <a:gd name="T72" fmla="*/ 48 w 448"/>
                <a:gd name="T73" fmla="*/ 264 h 603"/>
                <a:gd name="T74" fmla="*/ 50 w 448"/>
                <a:gd name="T75" fmla="*/ 235 h 603"/>
                <a:gd name="T76" fmla="*/ 45 w 448"/>
                <a:gd name="T77" fmla="*/ 212 h 603"/>
                <a:gd name="T78" fmla="*/ 57 w 448"/>
                <a:gd name="T79" fmla="*/ 182 h 603"/>
                <a:gd name="T80" fmla="*/ 41 w 448"/>
                <a:gd name="T81" fmla="*/ 162 h 603"/>
                <a:gd name="T82" fmla="*/ 57 w 448"/>
                <a:gd name="T83" fmla="*/ 139 h 603"/>
                <a:gd name="T84" fmla="*/ 39 w 448"/>
                <a:gd name="T85" fmla="*/ 118 h 603"/>
                <a:gd name="T86" fmla="*/ 49 w 448"/>
                <a:gd name="T87" fmla="*/ 93 h 603"/>
                <a:gd name="T88" fmla="*/ 36 w 448"/>
                <a:gd name="T89" fmla="*/ 71 h 603"/>
                <a:gd name="T90" fmla="*/ 220 w 448"/>
                <a:gd name="T91" fmla="*/ 13 h 603"/>
                <a:gd name="T92" fmla="*/ 415 w 448"/>
                <a:gd name="T93" fmla="*/ 348 h 603"/>
                <a:gd name="T94" fmla="*/ 415 w 448"/>
                <a:gd name="T95" fmla="*/ 573 h 603"/>
                <a:gd name="T96" fmla="*/ 427 w 448"/>
                <a:gd name="T97" fmla="*/ 35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8" h="603">
                  <a:moveTo>
                    <a:pt x="427" y="354"/>
                  </a:moveTo>
                  <a:cubicBezTo>
                    <a:pt x="419" y="243"/>
                    <a:pt x="426" y="132"/>
                    <a:pt x="426" y="21"/>
                  </a:cubicBezTo>
                  <a:cubicBezTo>
                    <a:pt x="426" y="17"/>
                    <a:pt x="422" y="16"/>
                    <a:pt x="419" y="17"/>
                  </a:cubicBezTo>
                  <a:cubicBezTo>
                    <a:pt x="419" y="16"/>
                    <a:pt x="419" y="16"/>
                    <a:pt x="418" y="16"/>
                  </a:cubicBezTo>
                  <a:cubicBezTo>
                    <a:pt x="353" y="4"/>
                    <a:pt x="286" y="0"/>
                    <a:pt x="220" y="2"/>
                  </a:cubicBezTo>
                  <a:cubicBezTo>
                    <a:pt x="155" y="3"/>
                    <a:pt x="88" y="9"/>
                    <a:pt x="27" y="31"/>
                  </a:cubicBezTo>
                  <a:cubicBezTo>
                    <a:pt x="26" y="31"/>
                    <a:pt x="26" y="31"/>
                    <a:pt x="26" y="31"/>
                  </a:cubicBezTo>
                  <a:cubicBezTo>
                    <a:pt x="24" y="31"/>
                    <a:pt x="23" y="33"/>
                    <a:pt x="23" y="36"/>
                  </a:cubicBezTo>
                  <a:cubicBezTo>
                    <a:pt x="23" y="48"/>
                    <a:pt x="24" y="59"/>
                    <a:pt x="25" y="71"/>
                  </a:cubicBezTo>
                  <a:cubicBezTo>
                    <a:pt x="14" y="71"/>
                    <a:pt x="14" y="71"/>
                    <a:pt x="14" y="71"/>
                  </a:cubicBezTo>
                  <a:cubicBezTo>
                    <a:pt x="0" y="71"/>
                    <a:pt x="0" y="93"/>
                    <a:pt x="14" y="93"/>
                  </a:cubicBezTo>
                  <a:cubicBezTo>
                    <a:pt x="26" y="93"/>
                    <a:pt x="26" y="93"/>
                    <a:pt x="26" y="93"/>
                  </a:cubicBezTo>
                  <a:cubicBezTo>
                    <a:pt x="27" y="101"/>
                    <a:pt x="27" y="109"/>
                    <a:pt x="28" y="118"/>
                  </a:cubicBezTo>
                  <a:cubicBezTo>
                    <a:pt x="14" y="118"/>
                    <a:pt x="14" y="118"/>
                    <a:pt x="14" y="118"/>
                  </a:cubicBezTo>
                  <a:cubicBezTo>
                    <a:pt x="0" y="118"/>
                    <a:pt x="0" y="139"/>
                    <a:pt x="14" y="139"/>
                  </a:cubicBezTo>
                  <a:cubicBezTo>
                    <a:pt x="29" y="139"/>
                    <a:pt x="29" y="139"/>
                    <a:pt x="29" y="139"/>
                  </a:cubicBezTo>
                  <a:cubicBezTo>
                    <a:pt x="30" y="147"/>
                    <a:pt x="30" y="155"/>
                    <a:pt x="31" y="163"/>
                  </a:cubicBezTo>
                  <a:cubicBezTo>
                    <a:pt x="25" y="163"/>
                    <a:pt x="19" y="164"/>
                    <a:pt x="14" y="164"/>
                  </a:cubicBezTo>
                  <a:cubicBezTo>
                    <a:pt x="0" y="164"/>
                    <a:pt x="0" y="186"/>
                    <a:pt x="14" y="186"/>
                  </a:cubicBezTo>
                  <a:cubicBezTo>
                    <a:pt x="20" y="185"/>
                    <a:pt x="26" y="185"/>
                    <a:pt x="32" y="184"/>
                  </a:cubicBezTo>
                  <a:cubicBezTo>
                    <a:pt x="33" y="193"/>
                    <a:pt x="33" y="202"/>
                    <a:pt x="34" y="211"/>
                  </a:cubicBezTo>
                  <a:cubicBezTo>
                    <a:pt x="28" y="211"/>
                    <a:pt x="23" y="211"/>
                    <a:pt x="17" y="211"/>
                  </a:cubicBezTo>
                  <a:cubicBezTo>
                    <a:pt x="4" y="211"/>
                    <a:pt x="4" y="232"/>
                    <a:pt x="17" y="232"/>
                  </a:cubicBezTo>
                  <a:cubicBezTo>
                    <a:pt x="23" y="232"/>
                    <a:pt x="29" y="232"/>
                    <a:pt x="35" y="232"/>
                  </a:cubicBezTo>
                  <a:cubicBezTo>
                    <a:pt x="36" y="242"/>
                    <a:pt x="36" y="252"/>
                    <a:pt x="37" y="263"/>
                  </a:cubicBezTo>
                  <a:cubicBezTo>
                    <a:pt x="33" y="262"/>
                    <a:pt x="30" y="260"/>
                    <a:pt x="26" y="258"/>
                  </a:cubicBezTo>
                  <a:cubicBezTo>
                    <a:pt x="15" y="251"/>
                    <a:pt x="4" y="270"/>
                    <a:pt x="16" y="277"/>
                  </a:cubicBezTo>
                  <a:cubicBezTo>
                    <a:pt x="23" y="281"/>
                    <a:pt x="30" y="283"/>
                    <a:pt x="38" y="284"/>
                  </a:cubicBezTo>
                  <a:cubicBezTo>
                    <a:pt x="39" y="294"/>
                    <a:pt x="39" y="305"/>
                    <a:pt x="40" y="315"/>
                  </a:cubicBezTo>
                  <a:cubicBezTo>
                    <a:pt x="35" y="314"/>
                    <a:pt x="30" y="314"/>
                    <a:pt x="24" y="314"/>
                  </a:cubicBezTo>
                  <a:cubicBezTo>
                    <a:pt x="11" y="314"/>
                    <a:pt x="11" y="335"/>
                    <a:pt x="24" y="335"/>
                  </a:cubicBezTo>
                  <a:cubicBezTo>
                    <a:pt x="30" y="335"/>
                    <a:pt x="36" y="336"/>
                    <a:pt x="41" y="336"/>
                  </a:cubicBezTo>
                  <a:cubicBezTo>
                    <a:pt x="41" y="344"/>
                    <a:pt x="42" y="351"/>
                    <a:pt x="42" y="359"/>
                  </a:cubicBezTo>
                  <a:cubicBezTo>
                    <a:pt x="39" y="359"/>
                    <a:pt x="36" y="360"/>
                    <a:pt x="32" y="361"/>
                  </a:cubicBezTo>
                  <a:cubicBezTo>
                    <a:pt x="19" y="365"/>
                    <a:pt x="25" y="385"/>
                    <a:pt x="38" y="381"/>
                  </a:cubicBezTo>
                  <a:cubicBezTo>
                    <a:pt x="40" y="381"/>
                    <a:pt x="41" y="381"/>
                    <a:pt x="43" y="380"/>
                  </a:cubicBezTo>
                  <a:cubicBezTo>
                    <a:pt x="43" y="393"/>
                    <a:pt x="44" y="405"/>
                    <a:pt x="44" y="417"/>
                  </a:cubicBezTo>
                  <a:cubicBezTo>
                    <a:pt x="28" y="417"/>
                    <a:pt x="28" y="417"/>
                    <a:pt x="28" y="417"/>
                  </a:cubicBezTo>
                  <a:cubicBezTo>
                    <a:pt x="14" y="417"/>
                    <a:pt x="14" y="439"/>
                    <a:pt x="28" y="439"/>
                  </a:cubicBezTo>
                  <a:cubicBezTo>
                    <a:pt x="45" y="439"/>
                    <a:pt x="45" y="439"/>
                    <a:pt x="45" y="439"/>
                  </a:cubicBezTo>
                  <a:cubicBezTo>
                    <a:pt x="45" y="453"/>
                    <a:pt x="45" y="467"/>
                    <a:pt x="45" y="482"/>
                  </a:cubicBezTo>
                  <a:cubicBezTo>
                    <a:pt x="32" y="482"/>
                    <a:pt x="32" y="482"/>
                    <a:pt x="32" y="482"/>
                  </a:cubicBezTo>
                  <a:cubicBezTo>
                    <a:pt x="18" y="482"/>
                    <a:pt x="18" y="503"/>
                    <a:pt x="32" y="503"/>
                  </a:cubicBezTo>
                  <a:cubicBezTo>
                    <a:pt x="45" y="503"/>
                    <a:pt x="45" y="503"/>
                    <a:pt x="45" y="503"/>
                  </a:cubicBezTo>
                  <a:cubicBezTo>
                    <a:pt x="45" y="514"/>
                    <a:pt x="45" y="524"/>
                    <a:pt x="45" y="535"/>
                  </a:cubicBezTo>
                  <a:cubicBezTo>
                    <a:pt x="28" y="535"/>
                    <a:pt x="28" y="535"/>
                    <a:pt x="28" y="535"/>
                  </a:cubicBezTo>
                  <a:cubicBezTo>
                    <a:pt x="14" y="535"/>
                    <a:pt x="14" y="557"/>
                    <a:pt x="28" y="557"/>
                  </a:cubicBezTo>
                  <a:cubicBezTo>
                    <a:pt x="45" y="557"/>
                    <a:pt x="45" y="557"/>
                    <a:pt x="45" y="557"/>
                  </a:cubicBezTo>
                  <a:cubicBezTo>
                    <a:pt x="45" y="570"/>
                    <a:pt x="45" y="583"/>
                    <a:pt x="44" y="596"/>
                  </a:cubicBezTo>
                  <a:cubicBezTo>
                    <a:pt x="44" y="603"/>
                    <a:pt x="55" y="603"/>
                    <a:pt x="55" y="596"/>
                  </a:cubicBezTo>
                  <a:cubicBezTo>
                    <a:pt x="55" y="583"/>
                    <a:pt x="56" y="570"/>
                    <a:pt x="56" y="557"/>
                  </a:cubicBezTo>
                  <a:cubicBezTo>
                    <a:pt x="60" y="557"/>
                    <a:pt x="60" y="557"/>
                    <a:pt x="60" y="557"/>
                  </a:cubicBezTo>
                  <a:cubicBezTo>
                    <a:pt x="74" y="557"/>
                    <a:pt x="74" y="535"/>
                    <a:pt x="60" y="535"/>
                  </a:cubicBezTo>
                  <a:cubicBezTo>
                    <a:pt x="56" y="535"/>
                    <a:pt x="56" y="535"/>
                    <a:pt x="56" y="535"/>
                  </a:cubicBezTo>
                  <a:cubicBezTo>
                    <a:pt x="56" y="524"/>
                    <a:pt x="56" y="514"/>
                    <a:pt x="56" y="503"/>
                  </a:cubicBezTo>
                  <a:cubicBezTo>
                    <a:pt x="71" y="503"/>
                    <a:pt x="71" y="503"/>
                    <a:pt x="71" y="503"/>
                  </a:cubicBezTo>
                  <a:cubicBezTo>
                    <a:pt x="85" y="503"/>
                    <a:pt x="85" y="482"/>
                    <a:pt x="71" y="482"/>
                  </a:cubicBezTo>
                  <a:cubicBezTo>
                    <a:pt x="56" y="482"/>
                    <a:pt x="56" y="482"/>
                    <a:pt x="56" y="482"/>
                  </a:cubicBezTo>
                  <a:cubicBezTo>
                    <a:pt x="56" y="467"/>
                    <a:pt x="56" y="453"/>
                    <a:pt x="55" y="439"/>
                  </a:cubicBezTo>
                  <a:cubicBezTo>
                    <a:pt x="64" y="439"/>
                    <a:pt x="64" y="439"/>
                    <a:pt x="64" y="439"/>
                  </a:cubicBezTo>
                  <a:cubicBezTo>
                    <a:pt x="78" y="439"/>
                    <a:pt x="78" y="417"/>
                    <a:pt x="64" y="417"/>
                  </a:cubicBezTo>
                  <a:cubicBezTo>
                    <a:pt x="55" y="417"/>
                    <a:pt x="55" y="417"/>
                    <a:pt x="55" y="417"/>
                  </a:cubicBezTo>
                  <a:cubicBezTo>
                    <a:pt x="54" y="405"/>
                    <a:pt x="54" y="392"/>
                    <a:pt x="53" y="379"/>
                  </a:cubicBezTo>
                  <a:cubicBezTo>
                    <a:pt x="57" y="380"/>
                    <a:pt x="61" y="380"/>
                    <a:pt x="64" y="381"/>
                  </a:cubicBezTo>
                  <a:cubicBezTo>
                    <a:pt x="78" y="385"/>
                    <a:pt x="83" y="365"/>
                    <a:pt x="70" y="361"/>
                  </a:cubicBezTo>
                  <a:cubicBezTo>
                    <a:pt x="64" y="359"/>
                    <a:pt x="58" y="358"/>
                    <a:pt x="53" y="358"/>
                  </a:cubicBezTo>
                  <a:cubicBezTo>
                    <a:pt x="52" y="351"/>
                    <a:pt x="52" y="345"/>
                    <a:pt x="52" y="338"/>
                  </a:cubicBezTo>
                  <a:cubicBezTo>
                    <a:pt x="52" y="338"/>
                    <a:pt x="53" y="338"/>
                    <a:pt x="54" y="339"/>
                  </a:cubicBezTo>
                  <a:cubicBezTo>
                    <a:pt x="67" y="343"/>
                    <a:pt x="73" y="322"/>
                    <a:pt x="59" y="318"/>
                  </a:cubicBezTo>
                  <a:cubicBezTo>
                    <a:pt x="57" y="317"/>
                    <a:pt x="54" y="316"/>
                    <a:pt x="51" y="316"/>
                  </a:cubicBezTo>
                  <a:cubicBezTo>
                    <a:pt x="50" y="306"/>
                    <a:pt x="50" y="295"/>
                    <a:pt x="49" y="285"/>
                  </a:cubicBezTo>
                  <a:cubicBezTo>
                    <a:pt x="52" y="285"/>
                    <a:pt x="54" y="285"/>
                    <a:pt x="57" y="285"/>
                  </a:cubicBezTo>
                  <a:cubicBezTo>
                    <a:pt x="70" y="285"/>
                    <a:pt x="70" y="264"/>
                    <a:pt x="57" y="264"/>
                  </a:cubicBezTo>
                  <a:cubicBezTo>
                    <a:pt x="54" y="264"/>
                    <a:pt x="51" y="264"/>
                    <a:pt x="48" y="264"/>
                  </a:cubicBezTo>
                  <a:cubicBezTo>
                    <a:pt x="47" y="254"/>
                    <a:pt x="47" y="244"/>
                    <a:pt x="46" y="234"/>
                  </a:cubicBezTo>
                  <a:cubicBezTo>
                    <a:pt x="47" y="234"/>
                    <a:pt x="49" y="235"/>
                    <a:pt x="50" y="235"/>
                  </a:cubicBezTo>
                  <a:cubicBezTo>
                    <a:pt x="63" y="239"/>
                    <a:pt x="69" y="219"/>
                    <a:pt x="56" y="214"/>
                  </a:cubicBezTo>
                  <a:cubicBezTo>
                    <a:pt x="52" y="213"/>
                    <a:pt x="48" y="213"/>
                    <a:pt x="45" y="212"/>
                  </a:cubicBezTo>
                  <a:cubicBezTo>
                    <a:pt x="44" y="202"/>
                    <a:pt x="43" y="193"/>
                    <a:pt x="43" y="183"/>
                  </a:cubicBezTo>
                  <a:cubicBezTo>
                    <a:pt x="47" y="182"/>
                    <a:pt x="52" y="182"/>
                    <a:pt x="57" y="182"/>
                  </a:cubicBezTo>
                  <a:cubicBezTo>
                    <a:pt x="70" y="182"/>
                    <a:pt x="70" y="160"/>
                    <a:pt x="57" y="161"/>
                  </a:cubicBezTo>
                  <a:cubicBezTo>
                    <a:pt x="51" y="161"/>
                    <a:pt x="46" y="161"/>
                    <a:pt x="41" y="162"/>
                  </a:cubicBezTo>
                  <a:cubicBezTo>
                    <a:pt x="41" y="154"/>
                    <a:pt x="40" y="147"/>
                    <a:pt x="40" y="139"/>
                  </a:cubicBezTo>
                  <a:cubicBezTo>
                    <a:pt x="57" y="139"/>
                    <a:pt x="57" y="139"/>
                    <a:pt x="57" y="139"/>
                  </a:cubicBezTo>
                  <a:cubicBezTo>
                    <a:pt x="70" y="139"/>
                    <a:pt x="70" y="118"/>
                    <a:pt x="57" y="118"/>
                  </a:cubicBezTo>
                  <a:cubicBezTo>
                    <a:pt x="39" y="118"/>
                    <a:pt x="39" y="118"/>
                    <a:pt x="39" y="118"/>
                  </a:cubicBezTo>
                  <a:cubicBezTo>
                    <a:pt x="38" y="109"/>
                    <a:pt x="37" y="101"/>
                    <a:pt x="37" y="93"/>
                  </a:cubicBezTo>
                  <a:cubicBezTo>
                    <a:pt x="49" y="93"/>
                    <a:pt x="49" y="93"/>
                    <a:pt x="49" y="93"/>
                  </a:cubicBezTo>
                  <a:cubicBezTo>
                    <a:pt x="63" y="93"/>
                    <a:pt x="63" y="71"/>
                    <a:pt x="49" y="71"/>
                  </a:cubicBezTo>
                  <a:cubicBezTo>
                    <a:pt x="36" y="71"/>
                    <a:pt x="36" y="71"/>
                    <a:pt x="36" y="71"/>
                  </a:cubicBezTo>
                  <a:cubicBezTo>
                    <a:pt x="35" y="61"/>
                    <a:pt x="34" y="50"/>
                    <a:pt x="34" y="40"/>
                  </a:cubicBezTo>
                  <a:cubicBezTo>
                    <a:pt x="93" y="20"/>
                    <a:pt x="157" y="14"/>
                    <a:pt x="220" y="13"/>
                  </a:cubicBezTo>
                  <a:cubicBezTo>
                    <a:pt x="285" y="11"/>
                    <a:pt x="351" y="14"/>
                    <a:pt x="415" y="27"/>
                  </a:cubicBezTo>
                  <a:cubicBezTo>
                    <a:pt x="415" y="134"/>
                    <a:pt x="409" y="241"/>
                    <a:pt x="415" y="348"/>
                  </a:cubicBezTo>
                  <a:cubicBezTo>
                    <a:pt x="418" y="387"/>
                    <a:pt x="421" y="425"/>
                    <a:pt x="423" y="464"/>
                  </a:cubicBezTo>
                  <a:cubicBezTo>
                    <a:pt x="425" y="500"/>
                    <a:pt x="427" y="539"/>
                    <a:pt x="415" y="573"/>
                  </a:cubicBezTo>
                  <a:cubicBezTo>
                    <a:pt x="413" y="580"/>
                    <a:pt x="423" y="582"/>
                    <a:pt x="426" y="576"/>
                  </a:cubicBezTo>
                  <a:cubicBezTo>
                    <a:pt x="448" y="507"/>
                    <a:pt x="431" y="425"/>
                    <a:pt x="427" y="35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 name="Freeform 6">
              <a:extLst>
                <a:ext uri="{FF2B5EF4-FFF2-40B4-BE49-F238E27FC236}">
                  <a16:creationId xmlns:a16="http://schemas.microsoft.com/office/drawing/2014/main" id="{6DB22364-F3BB-45E1-8EC0-B7C3D83146D9}"/>
                </a:ext>
              </a:extLst>
            </p:cNvPr>
            <p:cNvSpPr>
              <a:spLocks/>
            </p:cNvSpPr>
            <p:nvPr/>
          </p:nvSpPr>
          <p:spPr bwMode="auto">
            <a:xfrm>
              <a:off x="1402" y="2317"/>
              <a:ext cx="976" cy="67"/>
            </a:xfrm>
            <a:custGeom>
              <a:avLst/>
              <a:gdLst>
                <a:gd name="T0" fmla="*/ 357 w 364"/>
                <a:gd name="T1" fmla="*/ 0 h 25"/>
                <a:gd name="T2" fmla="*/ 7 w 364"/>
                <a:gd name="T3" fmla="*/ 14 h 25"/>
                <a:gd name="T4" fmla="*/ 7 w 364"/>
                <a:gd name="T5" fmla="*/ 25 h 25"/>
                <a:gd name="T6" fmla="*/ 357 w 364"/>
                <a:gd name="T7" fmla="*/ 11 h 25"/>
                <a:gd name="T8" fmla="*/ 357 w 364"/>
                <a:gd name="T9" fmla="*/ 0 h 25"/>
              </a:gdLst>
              <a:ahLst/>
              <a:cxnLst>
                <a:cxn ang="0">
                  <a:pos x="T0" y="T1"/>
                </a:cxn>
                <a:cxn ang="0">
                  <a:pos x="T2" y="T3"/>
                </a:cxn>
                <a:cxn ang="0">
                  <a:pos x="T4" y="T5"/>
                </a:cxn>
                <a:cxn ang="0">
                  <a:pos x="T6" y="T7"/>
                </a:cxn>
                <a:cxn ang="0">
                  <a:pos x="T8" y="T9"/>
                </a:cxn>
              </a:cxnLst>
              <a:rect l="0" t="0" r="r" b="b"/>
              <a:pathLst>
                <a:path w="364" h="25">
                  <a:moveTo>
                    <a:pt x="357" y="0"/>
                  </a:moveTo>
                  <a:cubicBezTo>
                    <a:pt x="241" y="11"/>
                    <a:pt x="124" y="14"/>
                    <a:pt x="7" y="14"/>
                  </a:cubicBezTo>
                  <a:cubicBezTo>
                    <a:pt x="0" y="14"/>
                    <a:pt x="0" y="25"/>
                    <a:pt x="7" y="25"/>
                  </a:cubicBezTo>
                  <a:cubicBezTo>
                    <a:pt x="124" y="25"/>
                    <a:pt x="241" y="22"/>
                    <a:pt x="357" y="11"/>
                  </a:cubicBezTo>
                  <a:cubicBezTo>
                    <a:pt x="364" y="10"/>
                    <a:pt x="364" y="0"/>
                    <a:pt x="357"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 name="Freeform 7">
              <a:extLst>
                <a:ext uri="{FF2B5EF4-FFF2-40B4-BE49-F238E27FC236}">
                  <a16:creationId xmlns:a16="http://schemas.microsoft.com/office/drawing/2014/main" id="{181EFBD1-708D-4FAA-A7B7-506B8768DB75}"/>
                </a:ext>
              </a:extLst>
            </p:cNvPr>
            <p:cNvSpPr>
              <a:spLocks/>
            </p:cNvSpPr>
            <p:nvPr/>
          </p:nvSpPr>
          <p:spPr bwMode="auto">
            <a:xfrm>
              <a:off x="1871" y="1867"/>
              <a:ext cx="400" cy="40"/>
            </a:xfrm>
            <a:custGeom>
              <a:avLst/>
              <a:gdLst>
                <a:gd name="T0" fmla="*/ 143 w 149"/>
                <a:gd name="T1" fmla="*/ 0 h 15"/>
                <a:gd name="T2" fmla="*/ 7 w 149"/>
                <a:gd name="T3" fmla="*/ 4 h 15"/>
                <a:gd name="T4" fmla="*/ 7 w 149"/>
                <a:gd name="T5" fmla="*/ 15 h 15"/>
                <a:gd name="T6" fmla="*/ 143 w 149"/>
                <a:gd name="T7" fmla="*/ 11 h 15"/>
                <a:gd name="T8" fmla="*/ 143 w 149"/>
                <a:gd name="T9" fmla="*/ 0 h 15"/>
              </a:gdLst>
              <a:ahLst/>
              <a:cxnLst>
                <a:cxn ang="0">
                  <a:pos x="T0" y="T1"/>
                </a:cxn>
                <a:cxn ang="0">
                  <a:pos x="T2" y="T3"/>
                </a:cxn>
                <a:cxn ang="0">
                  <a:pos x="T4" y="T5"/>
                </a:cxn>
                <a:cxn ang="0">
                  <a:pos x="T6" y="T7"/>
                </a:cxn>
                <a:cxn ang="0">
                  <a:pos x="T8" y="T9"/>
                </a:cxn>
              </a:cxnLst>
              <a:rect l="0" t="0" r="r" b="b"/>
              <a:pathLst>
                <a:path w="149" h="15">
                  <a:moveTo>
                    <a:pt x="143" y="0"/>
                  </a:moveTo>
                  <a:cubicBezTo>
                    <a:pt x="97" y="4"/>
                    <a:pt x="52" y="4"/>
                    <a:pt x="7" y="4"/>
                  </a:cubicBezTo>
                  <a:cubicBezTo>
                    <a:pt x="0" y="4"/>
                    <a:pt x="0" y="15"/>
                    <a:pt x="7" y="15"/>
                  </a:cubicBezTo>
                  <a:cubicBezTo>
                    <a:pt x="52" y="15"/>
                    <a:pt x="97" y="14"/>
                    <a:pt x="143" y="11"/>
                  </a:cubicBezTo>
                  <a:cubicBezTo>
                    <a:pt x="149" y="11"/>
                    <a:pt x="149" y="0"/>
                    <a:pt x="14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 name="Freeform 8">
              <a:extLst>
                <a:ext uri="{FF2B5EF4-FFF2-40B4-BE49-F238E27FC236}">
                  <a16:creationId xmlns:a16="http://schemas.microsoft.com/office/drawing/2014/main" id="{17A6966F-5904-4329-ADBB-39F4DF1A2F16}"/>
                </a:ext>
              </a:extLst>
            </p:cNvPr>
            <p:cNvSpPr>
              <a:spLocks/>
            </p:cNvSpPr>
            <p:nvPr/>
          </p:nvSpPr>
          <p:spPr bwMode="auto">
            <a:xfrm>
              <a:off x="1863" y="1955"/>
              <a:ext cx="429" cy="38"/>
            </a:xfrm>
            <a:custGeom>
              <a:avLst/>
              <a:gdLst>
                <a:gd name="T0" fmla="*/ 153 w 160"/>
                <a:gd name="T1" fmla="*/ 0 h 14"/>
                <a:gd name="T2" fmla="*/ 6 w 160"/>
                <a:gd name="T3" fmla="*/ 3 h 14"/>
                <a:gd name="T4" fmla="*/ 6 w 160"/>
                <a:gd name="T5" fmla="*/ 14 h 14"/>
                <a:gd name="T6" fmla="*/ 153 w 160"/>
                <a:gd name="T7" fmla="*/ 10 h 14"/>
                <a:gd name="T8" fmla="*/ 153 w 160"/>
                <a:gd name="T9" fmla="*/ 0 h 14"/>
              </a:gdLst>
              <a:ahLst/>
              <a:cxnLst>
                <a:cxn ang="0">
                  <a:pos x="T0" y="T1"/>
                </a:cxn>
                <a:cxn ang="0">
                  <a:pos x="T2" y="T3"/>
                </a:cxn>
                <a:cxn ang="0">
                  <a:pos x="T4" y="T5"/>
                </a:cxn>
                <a:cxn ang="0">
                  <a:pos x="T6" y="T7"/>
                </a:cxn>
                <a:cxn ang="0">
                  <a:pos x="T8" y="T9"/>
                </a:cxn>
              </a:cxnLst>
              <a:rect l="0" t="0" r="r" b="b"/>
              <a:pathLst>
                <a:path w="160" h="14">
                  <a:moveTo>
                    <a:pt x="153" y="0"/>
                  </a:moveTo>
                  <a:cubicBezTo>
                    <a:pt x="104" y="0"/>
                    <a:pt x="55" y="3"/>
                    <a:pt x="6" y="3"/>
                  </a:cubicBezTo>
                  <a:cubicBezTo>
                    <a:pt x="0" y="3"/>
                    <a:pt x="0" y="14"/>
                    <a:pt x="6" y="14"/>
                  </a:cubicBezTo>
                  <a:cubicBezTo>
                    <a:pt x="55" y="14"/>
                    <a:pt x="104" y="11"/>
                    <a:pt x="153" y="10"/>
                  </a:cubicBezTo>
                  <a:cubicBezTo>
                    <a:pt x="160" y="10"/>
                    <a:pt x="160" y="0"/>
                    <a:pt x="15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 name="Freeform 9">
              <a:extLst>
                <a:ext uri="{FF2B5EF4-FFF2-40B4-BE49-F238E27FC236}">
                  <a16:creationId xmlns:a16="http://schemas.microsoft.com/office/drawing/2014/main" id="{17CFF616-9BB3-4554-85AD-BE48B7F04A63}"/>
                </a:ext>
              </a:extLst>
            </p:cNvPr>
            <p:cNvSpPr>
              <a:spLocks/>
            </p:cNvSpPr>
            <p:nvPr/>
          </p:nvSpPr>
          <p:spPr bwMode="auto">
            <a:xfrm>
              <a:off x="1834" y="2028"/>
              <a:ext cx="448" cy="51"/>
            </a:xfrm>
            <a:custGeom>
              <a:avLst/>
              <a:gdLst>
                <a:gd name="T0" fmla="*/ 160 w 167"/>
                <a:gd name="T1" fmla="*/ 1 h 19"/>
                <a:gd name="T2" fmla="*/ 7 w 167"/>
                <a:gd name="T3" fmla="*/ 5 h 19"/>
                <a:gd name="T4" fmla="*/ 7 w 167"/>
                <a:gd name="T5" fmla="*/ 15 h 19"/>
                <a:gd name="T6" fmla="*/ 160 w 167"/>
                <a:gd name="T7" fmla="*/ 12 h 19"/>
                <a:gd name="T8" fmla="*/ 160 w 167"/>
                <a:gd name="T9" fmla="*/ 1 h 19"/>
              </a:gdLst>
              <a:ahLst/>
              <a:cxnLst>
                <a:cxn ang="0">
                  <a:pos x="T0" y="T1"/>
                </a:cxn>
                <a:cxn ang="0">
                  <a:pos x="T2" y="T3"/>
                </a:cxn>
                <a:cxn ang="0">
                  <a:pos x="T4" y="T5"/>
                </a:cxn>
                <a:cxn ang="0">
                  <a:pos x="T6" y="T7"/>
                </a:cxn>
                <a:cxn ang="0">
                  <a:pos x="T8" y="T9"/>
                </a:cxn>
              </a:cxnLst>
              <a:rect l="0" t="0" r="r" b="b"/>
              <a:pathLst>
                <a:path w="167" h="19">
                  <a:moveTo>
                    <a:pt x="160" y="1"/>
                  </a:moveTo>
                  <a:cubicBezTo>
                    <a:pt x="109" y="8"/>
                    <a:pt x="58" y="8"/>
                    <a:pt x="7" y="5"/>
                  </a:cubicBezTo>
                  <a:cubicBezTo>
                    <a:pt x="0" y="4"/>
                    <a:pt x="0" y="15"/>
                    <a:pt x="7" y="15"/>
                  </a:cubicBezTo>
                  <a:cubicBezTo>
                    <a:pt x="58" y="19"/>
                    <a:pt x="109" y="19"/>
                    <a:pt x="160" y="12"/>
                  </a:cubicBezTo>
                  <a:cubicBezTo>
                    <a:pt x="167" y="11"/>
                    <a:pt x="167" y="0"/>
                    <a:pt x="16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 name="Freeform 10">
              <a:extLst>
                <a:ext uri="{FF2B5EF4-FFF2-40B4-BE49-F238E27FC236}">
                  <a16:creationId xmlns:a16="http://schemas.microsoft.com/office/drawing/2014/main" id="{B1146DA1-9513-4751-82C1-40BE1C30AA1F}"/>
                </a:ext>
              </a:extLst>
            </p:cNvPr>
            <p:cNvSpPr>
              <a:spLocks/>
            </p:cNvSpPr>
            <p:nvPr/>
          </p:nvSpPr>
          <p:spPr bwMode="auto">
            <a:xfrm>
              <a:off x="1863" y="2119"/>
              <a:ext cx="419" cy="45"/>
            </a:xfrm>
            <a:custGeom>
              <a:avLst/>
              <a:gdLst>
                <a:gd name="T0" fmla="*/ 149 w 156"/>
                <a:gd name="T1" fmla="*/ 3 h 17"/>
                <a:gd name="T2" fmla="*/ 6 w 156"/>
                <a:gd name="T3" fmla="*/ 3 h 17"/>
                <a:gd name="T4" fmla="*/ 6 w 156"/>
                <a:gd name="T5" fmla="*/ 14 h 17"/>
                <a:gd name="T6" fmla="*/ 149 w 156"/>
                <a:gd name="T7" fmla="*/ 14 h 17"/>
                <a:gd name="T8" fmla="*/ 149 w 156"/>
                <a:gd name="T9" fmla="*/ 3 h 17"/>
              </a:gdLst>
              <a:ahLst/>
              <a:cxnLst>
                <a:cxn ang="0">
                  <a:pos x="T0" y="T1"/>
                </a:cxn>
                <a:cxn ang="0">
                  <a:pos x="T2" y="T3"/>
                </a:cxn>
                <a:cxn ang="0">
                  <a:pos x="T4" y="T5"/>
                </a:cxn>
                <a:cxn ang="0">
                  <a:pos x="T6" y="T7"/>
                </a:cxn>
                <a:cxn ang="0">
                  <a:pos x="T8" y="T9"/>
                </a:cxn>
              </a:cxnLst>
              <a:rect l="0" t="0" r="r" b="b"/>
              <a:pathLst>
                <a:path w="156" h="17">
                  <a:moveTo>
                    <a:pt x="149" y="3"/>
                  </a:moveTo>
                  <a:cubicBezTo>
                    <a:pt x="102" y="0"/>
                    <a:pt x="54" y="6"/>
                    <a:pt x="6" y="3"/>
                  </a:cubicBezTo>
                  <a:cubicBezTo>
                    <a:pt x="0" y="2"/>
                    <a:pt x="0" y="13"/>
                    <a:pt x="6" y="14"/>
                  </a:cubicBezTo>
                  <a:cubicBezTo>
                    <a:pt x="54" y="17"/>
                    <a:pt x="102" y="11"/>
                    <a:pt x="149" y="14"/>
                  </a:cubicBezTo>
                  <a:cubicBezTo>
                    <a:pt x="156" y="14"/>
                    <a:pt x="156" y="3"/>
                    <a:pt x="149"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 name="Freeform 11">
              <a:extLst>
                <a:ext uri="{FF2B5EF4-FFF2-40B4-BE49-F238E27FC236}">
                  <a16:creationId xmlns:a16="http://schemas.microsoft.com/office/drawing/2014/main" id="{82BCD669-5FFD-4A55-B8FC-129A63CA02E1}"/>
                </a:ext>
              </a:extLst>
            </p:cNvPr>
            <p:cNvSpPr>
              <a:spLocks/>
            </p:cNvSpPr>
            <p:nvPr/>
          </p:nvSpPr>
          <p:spPr bwMode="auto">
            <a:xfrm>
              <a:off x="1869" y="2191"/>
              <a:ext cx="426" cy="49"/>
            </a:xfrm>
            <a:custGeom>
              <a:avLst/>
              <a:gdLst>
                <a:gd name="T0" fmla="*/ 149 w 159"/>
                <a:gd name="T1" fmla="*/ 1 h 18"/>
                <a:gd name="T2" fmla="*/ 9 w 159"/>
                <a:gd name="T3" fmla="*/ 1 h 18"/>
                <a:gd name="T4" fmla="*/ 7 w 159"/>
                <a:gd name="T5" fmla="*/ 11 h 18"/>
                <a:gd name="T6" fmla="*/ 152 w 159"/>
                <a:gd name="T7" fmla="*/ 11 h 18"/>
                <a:gd name="T8" fmla="*/ 149 w 159"/>
                <a:gd name="T9" fmla="*/ 1 h 18"/>
              </a:gdLst>
              <a:ahLst/>
              <a:cxnLst>
                <a:cxn ang="0">
                  <a:pos x="T0" y="T1"/>
                </a:cxn>
                <a:cxn ang="0">
                  <a:pos x="T2" y="T3"/>
                </a:cxn>
                <a:cxn ang="0">
                  <a:pos x="T4" y="T5"/>
                </a:cxn>
                <a:cxn ang="0">
                  <a:pos x="T6" y="T7"/>
                </a:cxn>
                <a:cxn ang="0">
                  <a:pos x="T8" y="T9"/>
                </a:cxn>
              </a:cxnLst>
              <a:rect l="0" t="0" r="r" b="b"/>
              <a:pathLst>
                <a:path w="159" h="18">
                  <a:moveTo>
                    <a:pt x="149" y="1"/>
                  </a:moveTo>
                  <a:cubicBezTo>
                    <a:pt x="103" y="8"/>
                    <a:pt x="56" y="8"/>
                    <a:pt x="9" y="1"/>
                  </a:cubicBezTo>
                  <a:cubicBezTo>
                    <a:pt x="3" y="0"/>
                    <a:pt x="0" y="10"/>
                    <a:pt x="7" y="11"/>
                  </a:cubicBezTo>
                  <a:cubicBezTo>
                    <a:pt x="55" y="18"/>
                    <a:pt x="104" y="18"/>
                    <a:pt x="152" y="11"/>
                  </a:cubicBezTo>
                  <a:cubicBezTo>
                    <a:pt x="159" y="10"/>
                    <a:pt x="156" y="0"/>
                    <a:pt x="149"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41" name="矩形 40">
            <a:extLst>
              <a:ext uri="{FF2B5EF4-FFF2-40B4-BE49-F238E27FC236}">
                <a16:creationId xmlns:a16="http://schemas.microsoft.com/office/drawing/2014/main" id="{3457F9D7-A9EE-413D-BC3B-569A96902D40}"/>
              </a:ext>
            </a:extLst>
          </p:cNvPr>
          <p:cNvSpPr/>
          <p:nvPr/>
        </p:nvSpPr>
        <p:spPr>
          <a:xfrm>
            <a:off x="9884653" y="4753388"/>
            <a:ext cx="1674641" cy="726609"/>
          </a:xfrm>
          <a:prstGeom prst="rect">
            <a:avLst/>
          </a:prstGeom>
        </p:spPr>
        <p:txBody>
          <a:bodyPr wrap="square">
            <a:spAutoFit/>
            <a:scene3d>
              <a:camera prst="orthographicFront"/>
              <a:lightRig rig="threePt" dir="t"/>
            </a:scene3d>
            <a:sp3d/>
          </a:bodyPr>
          <a:lstStyle/>
          <a:p>
            <a:pPr algn="ctr">
              <a:lnSpc>
                <a:spcPct val="120000"/>
              </a:lnSpc>
            </a:pPr>
            <a:r>
              <a:rPr lang="en-US" altLang="zh-CN" b="1" dirty="0">
                <a:cs typeface="+mn-ea"/>
                <a:sym typeface="+mn-lt"/>
              </a:rPr>
              <a:t>Mathematical Logic </a:t>
            </a:r>
          </a:p>
        </p:txBody>
      </p:sp>
      <p:sp>
        <p:nvSpPr>
          <p:cNvPr id="43" name="矩形 42">
            <a:extLst>
              <a:ext uri="{FF2B5EF4-FFF2-40B4-BE49-F238E27FC236}">
                <a16:creationId xmlns:a16="http://schemas.microsoft.com/office/drawing/2014/main" id="{3649C521-5366-4356-B384-EC2BA5D2A471}"/>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逻辑的历史</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32612868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 Mathematical logic (</a:t>
            </a:r>
            <a:r>
              <a:rPr lang="zh-CN" altLang="en-US" sz="4800" b="1" dirty="0">
                <a:solidFill>
                  <a:schemeClr val="bg1"/>
                </a:solidFill>
                <a:effectLst>
                  <a:outerShdw blurRad="38100" dist="38100" dir="2700000" algn="tl">
                    <a:srgbClr val="000000">
                      <a:alpha val="43137"/>
                    </a:srgbClr>
                  </a:outerShdw>
                </a:effectLst>
                <a:cs typeface="+mn-ea"/>
                <a:sym typeface="+mn-lt"/>
              </a:rPr>
              <a:t>数理逻辑</a:t>
            </a:r>
            <a:r>
              <a:rPr lang="en-US" altLang="zh-CN" sz="4800" b="1" dirty="0">
                <a:solidFill>
                  <a:schemeClr val="bg1"/>
                </a:solidFill>
                <a:effectLst>
                  <a:outerShdw blurRad="38100" dist="38100" dir="2700000" algn="tl">
                    <a:srgbClr val="000000">
                      <a:alpha val="43137"/>
                    </a:srgbClr>
                  </a:outerShdw>
                </a:effectLst>
                <a:cs typeface="+mn-ea"/>
                <a:sym typeface="+mn-lt"/>
              </a:rPr>
              <a:t>)</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3" name="Group 25">
            <a:extLst>
              <a:ext uri="{FF2B5EF4-FFF2-40B4-BE49-F238E27FC236}">
                <a16:creationId xmlns:a16="http://schemas.microsoft.com/office/drawing/2014/main" id="{99D2F549-0F86-4622-99C1-01A8F5972402}"/>
              </a:ext>
            </a:extLst>
          </p:cNvPr>
          <p:cNvGrpSpPr>
            <a:grpSpLocks/>
          </p:cNvGrpSpPr>
          <p:nvPr/>
        </p:nvGrpSpPr>
        <p:grpSpPr bwMode="auto">
          <a:xfrm>
            <a:off x="2484880" y="4253866"/>
            <a:ext cx="3151699" cy="1022975"/>
            <a:chOff x="204" y="1828"/>
            <a:chExt cx="1576" cy="1680"/>
          </a:xfrm>
        </p:grpSpPr>
        <p:sp>
          <p:nvSpPr>
            <p:cNvPr id="14" name="AutoShape 4">
              <a:extLst>
                <a:ext uri="{FF2B5EF4-FFF2-40B4-BE49-F238E27FC236}">
                  <a16:creationId xmlns:a16="http://schemas.microsoft.com/office/drawing/2014/main" id="{370349BA-C56C-4FD2-A694-F6E6EE3D0BA1}"/>
                </a:ext>
              </a:extLst>
            </p:cNvPr>
            <p:cNvSpPr>
              <a:spLocks noChangeArrowheads="1"/>
            </p:cNvSpPr>
            <p:nvPr/>
          </p:nvSpPr>
          <p:spPr bwMode="auto">
            <a:xfrm>
              <a:off x="340" y="1828"/>
              <a:ext cx="1440" cy="1680"/>
            </a:xfrm>
            <a:prstGeom prst="roundRect">
              <a:avLst>
                <a:gd name="adj" fmla="val 16667"/>
              </a:avLst>
            </a:prstGeom>
            <a:ln>
              <a:headEnd/>
              <a:tailEnd/>
            </a:ln>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a:spcBef>
                  <a:spcPct val="0"/>
                </a:spcBef>
                <a:buFontTx/>
                <a:buNone/>
              </a:pPr>
              <a:endParaRPr kumimoji="0" lang="zh-CN" altLang="en-US" sz="1800">
                <a:latin typeface="Verdana" panose="020B0604030504040204" pitchFamily="34" charset="0"/>
              </a:endParaRPr>
            </a:p>
          </p:txBody>
        </p:sp>
        <p:sp>
          <p:nvSpPr>
            <p:cNvPr id="15" name="Text Box 5">
              <a:extLst>
                <a:ext uri="{FF2B5EF4-FFF2-40B4-BE49-F238E27FC236}">
                  <a16:creationId xmlns:a16="http://schemas.microsoft.com/office/drawing/2014/main" id="{45D197AA-257E-4C38-B935-EE6231C2E767}"/>
                </a:ext>
              </a:extLst>
            </p:cNvPr>
            <p:cNvSpPr txBox="1">
              <a:spLocks noChangeArrowheads="1"/>
            </p:cNvSpPr>
            <p:nvPr/>
          </p:nvSpPr>
          <p:spPr bwMode="auto">
            <a:xfrm>
              <a:off x="204" y="1938"/>
              <a:ext cx="1576" cy="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lvl="1">
                <a:spcBef>
                  <a:spcPct val="0"/>
                </a:spcBef>
                <a:buFontTx/>
                <a:buNone/>
              </a:pPr>
              <a:r>
                <a:rPr kumimoji="0" lang="en-US" altLang="zh-CN" b="1" dirty="0">
                  <a:solidFill>
                    <a:schemeClr val="bg1"/>
                  </a:solidFill>
                  <a:latin typeface="+mn-lt"/>
                </a:rPr>
                <a:t>Propositional logic</a:t>
              </a:r>
              <a:endParaRPr kumimoji="0" lang="en-US" altLang="zh-CN" sz="2000" b="1" dirty="0">
                <a:solidFill>
                  <a:schemeClr val="bg1"/>
                </a:solidFill>
                <a:latin typeface="+mn-lt"/>
              </a:endParaRPr>
            </a:p>
          </p:txBody>
        </p:sp>
      </p:grpSp>
      <p:sp>
        <p:nvSpPr>
          <p:cNvPr id="16" name="Freeform 6">
            <a:extLst>
              <a:ext uri="{FF2B5EF4-FFF2-40B4-BE49-F238E27FC236}">
                <a16:creationId xmlns:a16="http://schemas.microsoft.com/office/drawing/2014/main" id="{7AA5D4A3-ABFF-4552-AE97-4F48FA887A03}"/>
              </a:ext>
            </a:extLst>
          </p:cNvPr>
          <p:cNvSpPr>
            <a:spLocks/>
          </p:cNvSpPr>
          <p:nvPr/>
        </p:nvSpPr>
        <p:spPr bwMode="gray">
          <a:xfrm>
            <a:off x="4628515" y="3101341"/>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p:spPr>
        <p:txBody>
          <a:bodyPr/>
          <a:lstStyle/>
          <a:p>
            <a:pPr>
              <a:defRPr/>
            </a:pPr>
            <a:endParaRPr lang="zh-CN" altLang="en-US"/>
          </a:p>
        </p:txBody>
      </p:sp>
      <p:sp>
        <p:nvSpPr>
          <p:cNvPr id="17" name="AutoShape 7">
            <a:extLst>
              <a:ext uri="{FF2B5EF4-FFF2-40B4-BE49-F238E27FC236}">
                <a16:creationId xmlns:a16="http://schemas.microsoft.com/office/drawing/2014/main" id="{7B9DF0FE-4708-4EC0-9A3D-7C0FE3C5FFEB}"/>
              </a:ext>
            </a:extLst>
          </p:cNvPr>
          <p:cNvSpPr>
            <a:spLocks noChangeAspect="1" noChangeArrowheads="1" noTextEdit="1"/>
          </p:cNvSpPr>
          <p:nvPr/>
        </p:nvSpPr>
        <p:spPr bwMode="gray">
          <a:xfrm flipH="1">
            <a:off x="6797040" y="3175953"/>
            <a:ext cx="90963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8" name="Group 8">
            <a:extLst>
              <a:ext uri="{FF2B5EF4-FFF2-40B4-BE49-F238E27FC236}">
                <a16:creationId xmlns:a16="http://schemas.microsoft.com/office/drawing/2014/main" id="{B09F3E54-56DF-4E02-BA71-32E8C3EE7744}"/>
              </a:ext>
            </a:extLst>
          </p:cNvPr>
          <p:cNvGrpSpPr>
            <a:grpSpLocks/>
          </p:cNvGrpSpPr>
          <p:nvPr/>
        </p:nvGrpSpPr>
        <p:grpSpPr bwMode="auto">
          <a:xfrm>
            <a:off x="4006850" y="1422400"/>
            <a:ext cx="5181600" cy="1953310"/>
            <a:chOff x="1920" y="912"/>
            <a:chExt cx="1889" cy="1009"/>
          </a:xfrm>
        </p:grpSpPr>
        <p:grpSp>
          <p:nvGrpSpPr>
            <p:cNvPr id="19" name="Group 9">
              <a:extLst>
                <a:ext uri="{FF2B5EF4-FFF2-40B4-BE49-F238E27FC236}">
                  <a16:creationId xmlns:a16="http://schemas.microsoft.com/office/drawing/2014/main" id="{A5C98160-32B8-4C39-9584-38194A324313}"/>
                </a:ext>
              </a:extLst>
            </p:cNvPr>
            <p:cNvGrpSpPr>
              <a:grpSpLocks/>
            </p:cNvGrpSpPr>
            <p:nvPr/>
          </p:nvGrpSpPr>
          <p:grpSpPr bwMode="auto">
            <a:xfrm>
              <a:off x="1920" y="912"/>
              <a:ext cx="1889" cy="1009"/>
              <a:chOff x="1997" y="1314"/>
              <a:chExt cx="1889" cy="1009"/>
            </a:xfrm>
          </p:grpSpPr>
          <p:grpSp>
            <p:nvGrpSpPr>
              <p:cNvPr id="21" name="Group 10">
                <a:extLst>
                  <a:ext uri="{FF2B5EF4-FFF2-40B4-BE49-F238E27FC236}">
                    <a16:creationId xmlns:a16="http://schemas.microsoft.com/office/drawing/2014/main" id="{8A4D81DF-6810-4B54-8108-9DA5BF36E174}"/>
                  </a:ext>
                </a:extLst>
              </p:cNvPr>
              <p:cNvGrpSpPr>
                <a:grpSpLocks/>
              </p:cNvGrpSpPr>
              <p:nvPr/>
            </p:nvGrpSpPr>
            <p:grpSpPr bwMode="auto">
              <a:xfrm>
                <a:off x="1997" y="1404"/>
                <a:ext cx="1889" cy="919"/>
                <a:chOff x="1973" y="1027"/>
                <a:chExt cx="1926" cy="937"/>
              </a:xfrm>
            </p:grpSpPr>
            <p:sp>
              <p:nvSpPr>
                <p:cNvPr id="26" name="Oval 11">
                  <a:extLst>
                    <a:ext uri="{FF2B5EF4-FFF2-40B4-BE49-F238E27FC236}">
                      <a16:creationId xmlns:a16="http://schemas.microsoft.com/office/drawing/2014/main" id="{285C5F6A-2260-4014-9A66-21CD98E5FE36}"/>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p:spPr>
              <p:txBody>
                <a:bodyPr wrap="none" anchor="ctr"/>
                <a:lstStyle/>
                <a:p>
                  <a:pPr>
                    <a:defRPr/>
                  </a:pPr>
                  <a:endParaRPr lang="zh-CN" altLang="en-US"/>
                </a:p>
              </p:txBody>
            </p:sp>
            <p:sp>
              <p:nvSpPr>
                <p:cNvPr id="27" name="Oval 12">
                  <a:extLst>
                    <a:ext uri="{FF2B5EF4-FFF2-40B4-BE49-F238E27FC236}">
                      <a16:creationId xmlns:a16="http://schemas.microsoft.com/office/drawing/2014/main" id="{E9CAED60-898E-46E8-A261-C3A3F1FDEB1A}"/>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p:spPr>
              <p:txBody>
                <a:bodyPr wrap="none" anchor="ctr"/>
                <a:lstStyle/>
                <a:p>
                  <a:pPr>
                    <a:defRPr/>
                  </a:pPr>
                  <a:endParaRPr lang="zh-CN" altLang="en-US"/>
                </a:p>
              </p:txBody>
            </p:sp>
          </p:grpSp>
          <p:sp>
            <p:nvSpPr>
              <p:cNvPr id="22" name="Oval 13">
                <a:extLst>
                  <a:ext uri="{FF2B5EF4-FFF2-40B4-BE49-F238E27FC236}">
                    <a16:creationId xmlns:a16="http://schemas.microsoft.com/office/drawing/2014/main" id="{54D9AA6E-729C-4629-ABE1-FBF0F625C05C}"/>
                  </a:ext>
                </a:extLst>
              </p:cNvPr>
              <p:cNvSpPr>
                <a:spLocks noChangeArrowheads="1"/>
              </p:cNvSpPr>
              <p:nvPr/>
            </p:nvSpPr>
            <p:spPr bwMode="gray">
              <a:xfrm>
                <a:off x="2086" y="1314"/>
                <a:ext cx="1691" cy="845"/>
              </a:xfrm>
              <a:prstGeom prst="ellipse">
                <a:avLst/>
              </a:prstGeom>
              <a:solidFill>
                <a:schemeClr val="accent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endParaRPr kumimoji="0" lang="zh-CN" altLang="en-US" sz="2800">
                  <a:latin typeface="Times New Roman" panose="02020603050405020304" pitchFamily="18" charset="0"/>
                </a:endParaRPr>
              </a:p>
            </p:txBody>
          </p:sp>
          <p:sp>
            <p:nvSpPr>
              <p:cNvPr id="23" name="Oval 14">
                <a:extLst>
                  <a:ext uri="{FF2B5EF4-FFF2-40B4-BE49-F238E27FC236}">
                    <a16:creationId xmlns:a16="http://schemas.microsoft.com/office/drawing/2014/main" id="{56B1DF94-850C-4A5D-9F65-B9BFD74BC80D}"/>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p:spPr>
            <p:txBody>
              <a:bodyPr vert="eaVert" wrap="none" anchor="ctr"/>
              <a:lstStyle/>
              <a:p>
                <a:pPr>
                  <a:defRPr/>
                </a:pPr>
                <a:endParaRPr lang="zh-CN" altLang="en-US"/>
              </a:p>
            </p:txBody>
          </p:sp>
          <p:sp>
            <p:nvSpPr>
              <p:cNvPr id="24" name="Oval 15">
                <a:extLst>
                  <a:ext uri="{FF2B5EF4-FFF2-40B4-BE49-F238E27FC236}">
                    <a16:creationId xmlns:a16="http://schemas.microsoft.com/office/drawing/2014/main" id="{DA680A6B-31AF-4A87-9427-B9762D08EDC2}"/>
                  </a:ext>
                </a:extLst>
              </p:cNvPr>
              <p:cNvSpPr>
                <a:spLocks noChangeArrowheads="1"/>
              </p:cNvSpPr>
              <p:nvPr/>
            </p:nvSpPr>
            <p:spPr bwMode="gray">
              <a:xfrm>
                <a:off x="2125" y="1327"/>
                <a:ext cx="1570" cy="770"/>
              </a:xfrm>
              <a:prstGeom prst="ellipse">
                <a:avLst/>
              </a:prstGeom>
              <a:solidFill>
                <a:srgbClr val="FF6600">
                  <a:alpha val="47842"/>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endParaRPr kumimoji="0" lang="zh-CN" altLang="en-US" sz="2800">
                  <a:latin typeface="Times New Roman" panose="02020603050405020304" pitchFamily="18" charset="0"/>
                </a:endParaRPr>
              </a:p>
            </p:txBody>
          </p:sp>
          <p:sp>
            <p:nvSpPr>
              <p:cNvPr id="25" name="Oval 16">
                <a:extLst>
                  <a:ext uri="{FF2B5EF4-FFF2-40B4-BE49-F238E27FC236}">
                    <a16:creationId xmlns:a16="http://schemas.microsoft.com/office/drawing/2014/main" id="{7D367022-41AE-49EE-8E95-4951564161C7}"/>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p:spPr>
            <p:txBody>
              <a:bodyPr vert="eaVert" wrap="none" anchor="ctr"/>
              <a:lstStyle/>
              <a:p>
                <a:pPr>
                  <a:defRPr/>
                </a:pPr>
                <a:endParaRPr lang="zh-CN" altLang="en-US"/>
              </a:p>
            </p:txBody>
          </p:sp>
        </p:grpSp>
        <p:sp>
          <p:nvSpPr>
            <p:cNvPr id="20" name="Text Box 17">
              <a:extLst>
                <a:ext uri="{FF2B5EF4-FFF2-40B4-BE49-F238E27FC236}">
                  <a16:creationId xmlns:a16="http://schemas.microsoft.com/office/drawing/2014/main" id="{96473942-FA0A-4996-B2DD-B7AE209C79A8}"/>
                </a:ext>
              </a:extLst>
            </p:cNvPr>
            <p:cNvSpPr txBox="1">
              <a:spLocks noChangeArrowheads="1"/>
            </p:cNvSpPr>
            <p:nvPr/>
          </p:nvSpPr>
          <p:spPr bwMode="auto">
            <a:xfrm>
              <a:off x="1946" y="993"/>
              <a:ext cx="1778"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a:spcBef>
                  <a:spcPct val="0"/>
                </a:spcBef>
                <a:buFontTx/>
                <a:buNone/>
              </a:pPr>
              <a:r>
                <a:rPr kumimoji="0" lang="en-US" altLang="zh-CN" sz="2800" b="1" dirty="0">
                  <a:solidFill>
                    <a:srgbClr val="000000"/>
                  </a:solidFill>
                  <a:latin typeface="Arial" panose="020B0604020202020204" pitchFamily="34" charset="0"/>
                </a:rPr>
                <a:t>Main Research </a:t>
              </a:r>
            </a:p>
            <a:p>
              <a:pPr algn="ctr">
                <a:spcBef>
                  <a:spcPct val="0"/>
                </a:spcBef>
                <a:buFontTx/>
                <a:buNone/>
              </a:pPr>
              <a:r>
                <a:rPr kumimoji="0" lang="en-US" altLang="zh-CN" sz="2800" b="1" dirty="0">
                  <a:solidFill>
                    <a:srgbClr val="000000"/>
                  </a:solidFill>
                  <a:latin typeface="Arial" panose="020B0604020202020204" pitchFamily="34" charset="0"/>
                </a:rPr>
                <a:t>Contents</a:t>
              </a:r>
              <a:endParaRPr kumimoji="0" lang="zh-CN" altLang="en-US" sz="2800" dirty="0">
                <a:solidFill>
                  <a:srgbClr val="000000"/>
                </a:solidFill>
                <a:latin typeface="Arial" panose="020B0604020202020204" pitchFamily="34" charset="0"/>
              </a:endParaRPr>
            </a:p>
          </p:txBody>
        </p:sp>
      </p:grpSp>
      <p:grpSp>
        <p:nvGrpSpPr>
          <p:cNvPr id="28" name="Group 18">
            <a:extLst>
              <a:ext uri="{FF2B5EF4-FFF2-40B4-BE49-F238E27FC236}">
                <a16:creationId xmlns:a16="http://schemas.microsoft.com/office/drawing/2014/main" id="{F590F00E-F455-4433-999B-7EC5CC9488F2}"/>
              </a:ext>
            </a:extLst>
          </p:cNvPr>
          <p:cNvGrpSpPr>
            <a:grpSpLocks/>
          </p:cNvGrpSpPr>
          <p:nvPr/>
        </p:nvGrpSpPr>
        <p:grpSpPr bwMode="auto">
          <a:xfrm>
            <a:off x="7948325" y="4253865"/>
            <a:ext cx="3087052" cy="1043114"/>
            <a:chOff x="3360" y="1998"/>
            <a:chExt cx="1584" cy="2369"/>
          </a:xfrm>
        </p:grpSpPr>
        <p:sp>
          <p:nvSpPr>
            <p:cNvPr id="29" name="AutoShape 19">
              <a:extLst>
                <a:ext uri="{FF2B5EF4-FFF2-40B4-BE49-F238E27FC236}">
                  <a16:creationId xmlns:a16="http://schemas.microsoft.com/office/drawing/2014/main" id="{8B545A0E-6263-4080-9247-76DBF5DF1D37}"/>
                </a:ext>
              </a:extLst>
            </p:cNvPr>
            <p:cNvSpPr>
              <a:spLocks noChangeArrowheads="1"/>
            </p:cNvSpPr>
            <p:nvPr/>
          </p:nvSpPr>
          <p:spPr bwMode="auto">
            <a:xfrm>
              <a:off x="3504" y="1998"/>
              <a:ext cx="1440" cy="2293"/>
            </a:xfrm>
            <a:prstGeom prst="roundRect">
              <a:avLst>
                <a:gd name="adj" fmla="val 16667"/>
              </a:avLst>
            </a:prstGeom>
            <a:ln>
              <a:headEnd/>
              <a:tailEnd/>
            </a:ln>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3"/>
            </a:lnRef>
            <a:fillRef idx="3">
              <a:schemeClr val="accent3"/>
            </a:fillRef>
            <a:effectRef idx="3">
              <a:schemeClr val="accent3"/>
            </a:effectRef>
            <a:fontRef idx="minor">
              <a:schemeClr val="lt1"/>
            </a:fontRef>
          </p:style>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a:spcBef>
                  <a:spcPct val="0"/>
                </a:spcBef>
                <a:buFontTx/>
                <a:buNone/>
              </a:pPr>
              <a:endParaRPr kumimoji="0" lang="zh-CN" altLang="en-US" sz="1800">
                <a:latin typeface="Verdana" panose="020B0604030504040204" pitchFamily="34" charset="0"/>
              </a:endParaRPr>
            </a:p>
          </p:txBody>
        </p:sp>
        <p:sp>
          <p:nvSpPr>
            <p:cNvPr id="30" name="Text Box 20">
              <a:extLst>
                <a:ext uri="{FF2B5EF4-FFF2-40B4-BE49-F238E27FC236}">
                  <a16:creationId xmlns:a16="http://schemas.microsoft.com/office/drawing/2014/main" id="{11AE92BC-9E4E-4171-BAD5-568D7F81B5FA}"/>
                </a:ext>
              </a:extLst>
            </p:cNvPr>
            <p:cNvSpPr txBox="1">
              <a:spLocks noChangeArrowheads="1"/>
            </p:cNvSpPr>
            <p:nvPr/>
          </p:nvSpPr>
          <p:spPr bwMode="auto">
            <a:xfrm>
              <a:off x="3360" y="2200"/>
              <a:ext cx="1525" cy="2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lvl="1">
                <a:spcBef>
                  <a:spcPct val="0"/>
                </a:spcBef>
                <a:buFontTx/>
                <a:buNone/>
              </a:pPr>
              <a:r>
                <a:rPr kumimoji="0" lang="en-US" altLang="zh-CN" b="1" dirty="0">
                  <a:solidFill>
                    <a:schemeClr val="bg1"/>
                  </a:solidFill>
                  <a:latin typeface="+mn-lt"/>
                </a:rPr>
                <a:t>Predicate logic</a:t>
              </a:r>
              <a:endParaRPr kumimoji="0" lang="en-US" altLang="zh-CN" sz="2000" b="1" dirty="0">
                <a:solidFill>
                  <a:schemeClr val="bg1"/>
                </a:solidFill>
                <a:latin typeface="+mn-lt"/>
              </a:endParaRPr>
            </a:p>
          </p:txBody>
        </p:sp>
      </p:grpSp>
      <p:sp>
        <p:nvSpPr>
          <p:cNvPr id="31" name="Freeform 24">
            <a:extLst>
              <a:ext uri="{FF2B5EF4-FFF2-40B4-BE49-F238E27FC236}">
                <a16:creationId xmlns:a16="http://schemas.microsoft.com/office/drawing/2014/main" id="{C0747A83-82A9-4980-AD8B-DF830EE57C65}"/>
              </a:ext>
            </a:extLst>
          </p:cNvPr>
          <p:cNvSpPr>
            <a:spLocks/>
          </p:cNvSpPr>
          <p:nvPr/>
        </p:nvSpPr>
        <p:spPr bwMode="gray">
          <a:xfrm flipH="1">
            <a:off x="7473223" y="3296856"/>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p:spPr>
        <p:txBody>
          <a:bodyPr/>
          <a:lstStyle/>
          <a:p>
            <a:pPr>
              <a:defRPr/>
            </a:pPr>
            <a:endParaRPr lang="zh-CN" altLang="en-US"/>
          </a:p>
        </p:txBody>
      </p:sp>
      <p:sp>
        <p:nvSpPr>
          <p:cNvPr id="32" name="矩形 31">
            <a:extLst>
              <a:ext uri="{FF2B5EF4-FFF2-40B4-BE49-F238E27FC236}">
                <a16:creationId xmlns:a16="http://schemas.microsoft.com/office/drawing/2014/main" id="{0E70396D-A0B1-4AFC-BF12-E865FBBE4F2E}"/>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逻辑的历史</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96149597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10" dur="1000" fill="hold"/>
                                        <p:tgtEl>
                                          <p:spTgt spid="1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500"/>
                                        <p:tgtEl>
                                          <p:spTgt spid="16"/>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59429" y="119736"/>
            <a:ext cx="4234542" cy="707886"/>
          </a:xfrm>
          <a:prstGeom prst="rect">
            <a:avLst/>
          </a:prstGeom>
          <a:noFill/>
        </p:spPr>
        <p:txBody>
          <a:bodyPr wrap="square" rtlCol="0">
            <a:spAutoFit/>
          </a:bodyPr>
          <a:lstStyle/>
          <a:p>
            <a:r>
              <a:rPr lang="zh-CN" altLang="en-US" sz="4000" dirty="0">
                <a:solidFill>
                  <a:schemeClr val="bg1"/>
                </a:solidFill>
                <a:cs typeface="+mn-ea"/>
                <a:sym typeface="+mn-lt"/>
              </a:rPr>
              <a:t>主讲教师</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F17E0BC3-B4C5-499B-9718-55E8F6C5B493}"/>
              </a:ext>
            </a:extLst>
          </p:cNvPr>
          <p:cNvSpPr txBox="1"/>
          <p:nvPr/>
        </p:nvSpPr>
        <p:spPr>
          <a:xfrm>
            <a:off x="1971143" y="1191631"/>
            <a:ext cx="9472548" cy="5501763"/>
          </a:xfrm>
          <a:prstGeom prst="rect">
            <a:avLst/>
          </a:prstGeom>
          <a:noFill/>
        </p:spPr>
        <p:txBody>
          <a:bodyPr wrap="square" rtlCol="0">
            <a:spAutoFit/>
          </a:bodyPr>
          <a:lstStyle/>
          <a:p>
            <a:pPr>
              <a:lnSpc>
                <a:spcPct val="150000"/>
              </a:lnSpc>
            </a:pPr>
            <a:r>
              <a:rPr lang="zh-CN" altLang="en-US" sz="2000" b="1" dirty="0">
                <a:solidFill>
                  <a:srgbClr val="114DC7"/>
                </a:solidFill>
                <a:latin typeface="+mn-ea"/>
              </a:rPr>
              <a:t>教育经历：</a:t>
            </a:r>
            <a:endParaRPr lang="en-US" altLang="zh-CN" sz="2000" b="1" dirty="0">
              <a:solidFill>
                <a:srgbClr val="114DC7"/>
              </a:solidFill>
              <a:latin typeface="+mn-ea"/>
            </a:endParaRPr>
          </a:p>
          <a:p>
            <a:pPr>
              <a:lnSpc>
                <a:spcPct val="150000"/>
              </a:lnSpc>
            </a:pPr>
            <a:r>
              <a:rPr lang="en-US" altLang="zh-CN" sz="2000" b="1" dirty="0">
                <a:latin typeface="+mn-ea"/>
              </a:rPr>
              <a:t>2008.09-2012.06</a:t>
            </a:r>
            <a:r>
              <a:rPr lang="zh-CN" altLang="en-US" sz="2000" b="1" dirty="0">
                <a:latin typeface="+mn-ea"/>
              </a:rPr>
              <a:t>，大连理工大学，软件工程，学士</a:t>
            </a:r>
          </a:p>
          <a:p>
            <a:pPr>
              <a:lnSpc>
                <a:spcPct val="150000"/>
              </a:lnSpc>
            </a:pPr>
            <a:r>
              <a:rPr lang="en-US" altLang="zh-CN" sz="2000" b="1" dirty="0">
                <a:latin typeface="+mn-ea"/>
              </a:rPr>
              <a:t>2012.09-2014.06</a:t>
            </a:r>
            <a:r>
              <a:rPr lang="zh-CN" altLang="en-US" sz="2000" b="1" dirty="0">
                <a:latin typeface="+mn-ea"/>
              </a:rPr>
              <a:t>，大连理工大学，软件工程，硕士</a:t>
            </a:r>
          </a:p>
          <a:p>
            <a:pPr>
              <a:lnSpc>
                <a:spcPct val="150000"/>
              </a:lnSpc>
            </a:pPr>
            <a:r>
              <a:rPr lang="en-US" altLang="zh-CN" sz="2000" b="1" dirty="0">
                <a:latin typeface="+mn-ea"/>
              </a:rPr>
              <a:t>2014.09-2018.09</a:t>
            </a:r>
            <a:r>
              <a:rPr lang="zh-CN" altLang="en-US" sz="2000" b="1" dirty="0">
                <a:latin typeface="+mn-ea"/>
              </a:rPr>
              <a:t>，大连理工大学，软件工程，博士 </a:t>
            </a:r>
          </a:p>
          <a:p>
            <a:pPr>
              <a:lnSpc>
                <a:spcPct val="150000"/>
              </a:lnSpc>
            </a:pPr>
            <a:r>
              <a:rPr lang="en-US" altLang="zh-CN" sz="2000" b="1" dirty="0">
                <a:latin typeface="+mn-ea"/>
              </a:rPr>
              <a:t>2016.09-2017.09</a:t>
            </a:r>
            <a:r>
              <a:rPr lang="zh-CN" altLang="en-US" sz="2000" b="1" dirty="0">
                <a:latin typeface="+mn-ea"/>
              </a:rPr>
              <a:t>，英国埃克塞特大学，国家公派联合培养</a:t>
            </a:r>
            <a:endParaRPr lang="en-US" altLang="zh-CN" sz="2000" b="1" dirty="0">
              <a:latin typeface="+mn-ea"/>
            </a:endParaRPr>
          </a:p>
          <a:p>
            <a:pPr>
              <a:lnSpc>
                <a:spcPct val="250000"/>
              </a:lnSpc>
            </a:pPr>
            <a:r>
              <a:rPr lang="zh-CN" altLang="en-US" sz="2000" b="1" dirty="0">
                <a:solidFill>
                  <a:srgbClr val="114DC7"/>
                </a:solidFill>
                <a:latin typeface="+mn-ea"/>
              </a:rPr>
              <a:t>工作经历：</a:t>
            </a:r>
            <a:endParaRPr lang="en-US" altLang="zh-CN" sz="2000" b="1" dirty="0">
              <a:solidFill>
                <a:srgbClr val="114DC7"/>
              </a:solidFill>
              <a:latin typeface="+mn-ea"/>
            </a:endParaRPr>
          </a:p>
          <a:p>
            <a:r>
              <a:rPr lang="en-US" altLang="zh-CN" sz="2000" b="1" dirty="0">
                <a:latin typeface="+mn-ea"/>
              </a:rPr>
              <a:t>2018.10-2021.10 </a:t>
            </a:r>
            <a:r>
              <a:rPr lang="zh-CN" altLang="en-US" sz="2000" b="1" dirty="0">
                <a:latin typeface="+mn-ea"/>
              </a:rPr>
              <a:t>大连理工大学      博士后</a:t>
            </a:r>
            <a:endParaRPr lang="en-US" altLang="zh-CN" sz="2000" b="1" dirty="0">
              <a:latin typeface="+mn-ea"/>
            </a:endParaRPr>
          </a:p>
          <a:p>
            <a:r>
              <a:rPr lang="zh-CN" altLang="en-US" sz="2000" b="1" dirty="0">
                <a:latin typeface="+mn-ea"/>
              </a:rPr>
              <a:t>（计算机科学与技术流动站</a:t>
            </a:r>
            <a:r>
              <a:rPr lang="en-US" altLang="zh-CN" sz="2000" b="1" dirty="0">
                <a:latin typeface="+mn-ea"/>
              </a:rPr>
              <a:t>-</a:t>
            </a:r>
            <a:r>
              <a:rPr lang="zh-CN" altLang="en-US" sz="2000" b="1" dirty="0">
                <a:latin typeface="+mn-ea"/>
              </a:rPr>
              <a:t>软件学院 ）</a:t>
            </a:r>
            <a:endParaRPr lang="en-US" altLang="zh-CN" sz="2000" b="1" dirty="0">
              <a:latin typeface="+mn-ea"/>
            </a:endParaRPr>
          </a:p>
          <a:p>
            <a:r>
              <a:rPr lang="en-US" altLang="zh-CN" sz="2000" b="1" dirty="0">
                <a:latin typeface="+mn-ea"/>
              </a:rPr>
              <a:t>2021.10-</a:t>
            </a:r>
            <a:r>
              <a:rPr lang="zh-CN" altLang="en-US" sz="2000" b="1" dirty="0">
                <a:latin typeface="+mn-ea"/>
              </a:rPr>
              <a:t>今 大连理工大学    副教授     软件学院 </a:t>
            </a:r>
            <a:endParaRPr lang="en-US" altLang="zh-CN" sz="2000" b="1" dirty="0">
              <a:latin typeface="+mn-ea"/>
            </a:endParaRPr>
          </a:p>
          <a:p>
            <a:pPr>
              <a:lnSpc>
                <a:spcPct val="250000"/>
              </a:lnSpc>
            </a:pPr>
            <a:r>
              <a:rPr lang="zh-CN" altLang="en-US" sz="2000" b="1" dirty="0">
                <a:solidFill>
                  <a:srgbClr val="114DC7"/>
                </a:solidFill>
                <a:latin typeface="+mn-ea"/>
              </a:rPr>
              <a:t>研究方向：</a:t>
            </a:r>
            <a:endParaRPr lang="en-US" altLang="zh-CN" sz="2000" b="1" dirty="0">
              <a:solidFill>
                <a:srgbClr val="114DC7"/>
              </a:solidFill>
              <a:latin typeface="+mn-ea"/>
            </a:endParaRPr>
          </a:p>
          <a:p>
            <a:r>
              <a:rPr lang="zh-CN" altLang="en-US" sz="2000" b="1" dirty="0">
                <a:latin typeface="+mn-ea"/>
              </a:rPr>
              <a:t>跨模态检索、零样本学习、多模态数据融合表征</a:t>
            </a:r>
            <a:endParaRPr lang="en-US" altLang="zh-CN" sz="2000" b="1" dirty="0">
              <a:latin typeface="+mn-ea"/>
            </a:endParaRPr>
          </a:p>
          <a:p>
            <a:pPr>
              <a:lnSpc>
                <a:spcPct val="150000"/>
              </a:lnSpc>
            </a:pPr>
            <a:endParaRPr lang="en-US" altLang="zh-CN" sz="1600" dirty="0">
              <a:solidFill>
                <a:srgbClr val="FF0000"/>
              </a:solidFill>
              <a:latin typeface="+mn-ea"/>
            </a:endParaRPr>
          </a:p>
        </p:txBody>
      </p:sp>
      <p:pic>
        <p:nvPicPr>
          <p:cNvPr id="14" name="图片 13">
            <a:extLst>
              <a:ext uri="{FF2B5EF4-FFF2-40B4-BE49-F238E27FC236}">
                <a16:creationId xmlns:a16="http://schemas.microsoft.com/office/drawing/2014/main" id="{C18F0AA6-D4A2-4000-A8B0-9AA4C02C93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0126" y="4037840"/>
            <a:ext cx="2388290" cy="2388290"/>
          </a:xfrm>
          <a:prstGeom prst="rect">
            <a:avLst/>
          </a:prstGeom>
        </p:spPr>
      </p:pic>
    </p:spTree>
    <p:extLst>
      <p:ext uri="{BB962C8B-B14F-4D97-AF65-F5344CB8AC3E}">
        <p14:creationId xmlns:p14="http://schemas.microsoft.com/office/powerpoint/2010/main" val="416046756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Propositional Logic</a:t>
            </a:r>
            <a:r>
              <a:rPr lang="zh-CN" altLang="en-US" sz="4800" b="1" dirty="0">
                <a:solidFill>
                  <a:schemeClr val="bg1"/>
                </a:solidFill>
                <a:effectLst>
                  <a:outerShdw blurRad="38100" dist="38100" dir="2700000" algn="tl">
                    <a:srgbClr val="000000">
                      <a:alpha val="43137"/>
                    </a:srgbClr>
                  </a:outerShdw>
                </a:effectLst>
                <a:cs typeface="+mn-ea"/>
                <a:sym typeface="+mn-lt"/>
              </a:rPr>
              <a:t>（命题逻辑）</a:t>
            </a:r>
            <a:endParaRPr lang="en-US" altLang="zh-CN" sz="48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5">
            <a:extLst>
              <a:ext uri="{FF2B5EF4-FFF2-40B4-BE49-F238E27FC236}">
                <a16:creationId xmlns:a16="http://schemas.microsoft.com/office/drawing/2014/main" id="{DF3ABCF8-32E7-4242-92F5-51F798D776BA}"/>
              </a:ext>
            </a:extLst>
          </p:cNvPr>
          <p:cNvSpPr>
            <a:spLocks noChangeArrowheads="1"/>
          </p:cNvSpPr>
          <p:nvPr/>
        </p:nvSpPr>
        <p:spPr bwMode="auto">
          <a:xfrm>
            <a:off x="2351087" y="1168400"/>
            <a:ext cx="875778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990600" indent="-53340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buFont typeface="Wingdings" panose="05000000000000000000" pitchFamily="2" charset="2"/>
              <a:buChar char="l"/>
            </a:pPr>
            <a:r>
              <a:rPr kumimoji="0" lang="en-US" altLang="zh-CN" sz="2800" b="1" dirty="0">
                <a:solidFill>
                  <a:srgbClr val="0000CC"/>
                </a:solidFill>
                <a:latin typeface="+mn-lt"/>
                <a:cs typeface="Times New Roman" panose="02020603050405020304" pitchFamily="18" charset="0"/>
              </a:rPr>
              <a:t>Contents</a:t>
            </a:r>
          </a:p>
          <a:p>
            <a:pPr lvl="1" eaLnBrk="1" hangingPunct="1">
              <a:buFont typeface="Wingdings" panose="05000000000000000000" pitchFamily="2" charset="2"/>
              <a:buChar char="Ø"/>
            </a:pPr>
            <a:r>
              <a:rPr kumimoji="0" lang="en-US" altLang="zh-CN" b="1" dirty="0">
                <a:solidFill>
                  <a:srgbClr val="FF0000"/>
                </a:solidFill>
                <a:latin typeface="+mn-lt"/>
                <a:cs typeface="Times New Roman" panose="02020603050405020304" pitchFamily="18" charset="0"/>
              </a:rPr>
              <a:t>Propositions and logical connectives</a:t>
            </a:r>
          </a:p>
          <a:p>
            <a:pPr lvl="1" eaLnBrk="1" hangingPunct="1">
              <a:buFont typeface="Wingdings" panose="05000000000000000000" pitchFamily="2" charset="2"/>
              <a:buChar char="Ø"/>
            </a:pPr>
            <a:r>
              <a:rPr kumimoji="0" lang="en-US" altLang="zh-CN" b="1" dirty="0">
                <a:latin typeface="+mn-lt"/>
                <a:cs typeface="Times New Roman" panose="02020603050405020304" pitchFamily="18" charset="0"/>
              </a:rPr>
              <a:t>Propositional variable and compound formula</a:t>
            </a:r>
          </a:p>
          <a:p>
            <a:pPr lvl="1" eaLnBrk="1" hangingPunct="1">
              <a:buFont typeface="Wingdings" panose="05000000000000000000" pitchFamily="2" charset="2"/>
              <a:buChar char="Ø"/>
            </a:pPr>
            <a:r>
              <a:rPr kumimoji="0" lang="en-US" altLang="zh-CN" b="1" dirty="0">
                <a:latin typeface="+mn-lt"/>
                <a:cs typeface="Times New Roman" panose="02020603050405020304" pitchFamily="18" charset="0"/>
              </a:rPr>
              <a:t>Tautology, tautological implication and identity</a:t>
            </a:r>
          </a:p>
          <a:p>
            <a:pPr lvl="1" eaLnBrk="1" hangingPunct="1">
              <a:buFont typeface="Wingdings" panose="05000000000000000000" pitchFamily="2" charset="2"/>
              <a:buChar char="Ø"/>
            </a:pPr>
            <a:r>
              <a:rPr kumimoji="0" lang="en-US" altLang="zh-CN" b="1" dirty="0">
                <a:latin typeface="+mn-lt"/>
                <a:cs typeface="Times New Roman" panose="02020603050405020304" pitchFamily="18" charset="0"/>
              </a:rPr>
              <a:t>Bring-in rule and replace rule</a:t>
            </a:r>
          </a:p>
          <a:p>
            <a:pPr lvl="1" eaLnBrk="1" hangingPunct="1">
              <a:buFont typeface="Wingdings" panose="05000000000000000000" pitchFamily="2" charset="2"/>
              <a:buChar char="Ø"/>
            </a:pPr>
            <a:r>
              <a:rPr kumimoji="0" lang="en-US" altLang="zh-CN" b="1" dirty="0">
                <a:latin typeface="+mn-lt"/>
                <a:cs typeface="Times New Roman" panose="02020603050405020304" pitchFamily="18" charset="0"/>
              </a:rPr>
              <a:t>Duality principle</a:t>
            </a:r>
          </a:p>
          <a:p>
            <a:pPr lvl="1" eaLnBrk="1" hangingPunct="1">
              <a:buFont typeface="Wingdings" panose="05000000000000000000" pitchFamily="2" charset="2"/>
              <a:buChar char="Ø"/>
            </a:pPr>
            <a:r>
              <a:rPr kumimoji="0" lang="en-US" altLang="zh-CN" b="1" dirty="0">
                <a:latin typeface="+mn-lt"/>
                <a:cs typeface="Times New Roman" panose="02020603050405020304" pitchFamily="18" charset="0"/>
              </a:rPr>
              <a:t>Paradigm and its determination</a:t>
            </a:r>
          </a:p>
          <a:p>
            <a:pPr lvl="1" eaLnBrk="1" hangingPunct="1">
              <a:buFont typeface="Wingdings" panose="05000000000000000000" pitchFamily="2" charset="2"/>
              <a:buChar char="Ø"/>
            </a:pPr>
            <a:r>
              <a:rPr kumimoji="0" lang="en-US" altLang="zh-CN" b="1" dirty="0">
                <a:latin typeface="+mn-lt"/>
                <a:cs typeface="Times New Roman" panose="02020603050405020304" pitchFamily="18" charset="0"/>
              </a:rPr>
              <a:t>Reasoning of propositional calculus</a:t>
            </a:r>
            <a:endParaRPr kumimoji="0" lang="zh-CN" altLang="en-US" b="1" dirty="0">
              <a:latin typeface="+mn-lt"/>
              <a:cs typeface="Times New Roman" panose="02020603050405020304" pitchFamily="18" charset="0"/>
            </a:endParaRPr>
          </a:p>
        </p:txBody>
      </p:sp>
      <p:sp>
        <p:nvSpPr>
          <p:cNvPr id="13" name="矩形 12">
            <a:extLst>
              <a:ext uri="{FF2B5EF4-FFF2-40B4-BE49-F238E27FC236}">
                <a16:creationId xmlns:a16="http://schemas.microsoft.com/office/drawing/2014/main" id="{7AC49580-5CEA-4ED2-93EA-F274F23C4C6E}"/>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命题逻辑内容</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4793944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561B1D94-635B-4717-B086-2C8366748F05}"/>
              </a:ext>
            </a:extLst>
          </p:cNvPr>
          <p:cNvSpPr/>
          <p:nvPr/>
        </p:nvSpPr>
        <p:spPr>
          <a:xfrm>
            <a:off x="2133600" y="1917087"/>
            <a:ext cx="9682843" cy="1521752"/>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400" b="1" dirty="0">
                <a:solidFill>
                  <a:schemeClr val="tx1"/>
                </a:solidFill>
                <a:latin typeface="+mj-lt"/>
              </a:rPr>
              <a:t>A proposition is a declarative sentence that is either true or false, but not both.</a:t>
            </a:r>
            <a:endPar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(not a question, command, imperative sentence etc.)</a:t>
            </a:r>
            <a:endPar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endParaRPr lang="en-US" altLang="zh-CN" sz="2400" b="1" dirty="0">
              <a:solidFill>
                <a:schemeClr val="tx1"/>
              </a:solidFill>
              <a:latin typeface="+mj-lt"/>
            </a:endParaRPr>
          </a:p>
        </p:txBody>
      </p:sp>
      <p:sp>
        <p:nvSpPr>
          <p:cNvPr id="13" name="矩形: 圆角 12">
            <a:extLst>
              <a:ext uri="{FF2B5EF4-FFF2-40B4-BE49-F238E27FC236}">
                <a16:creationId xmlns:a16="http://schemas.microsoft.com/office/drawing/2014/main" id="{28245F67-CD4B-4F4D-A767-7F988F732C1E}"/>
              </a:ext>
            </a:extLst>
          </p:cNvPr>
          <p:cNvSpPr/>
          <p:nvPr/>
        </p:nvSpPr>
        <p:spPr>
          <a:xfrm>
            <a:off x="2133600" y="3811089"/>
            <a:ext cx="9682843" cy="2923877"/>
          </a:xfrm>
          <a:prstGeom prst="roundRect">
            <a:avLst>
              <a:gd name="adj" fmla="val 4837"/>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Propositions</a:t>
            </a:r>
            <a:r>
              <a:rPr lang="zh-CN" altLang="en-US" sz="4800" b="1" dirty="0">
                <a:solidFill>
                  <a:schemeClr val="bg1"/>
                </a:solidFill>
                <a:effectLst>
                  <a:outerShdw blurRad="38100" dist="38100" dir="2700000" algn="tl">
                    <a:srgbClr val="000000">
                      <a:alpha val="43137"/>
                    </a:srgbClr>
                  </a:outerShdw>
                </a:effectLst>
                <a:cs typeface="+mn-ea"/>
                <a:sym typeface="+mn-lt"/>
              </a:rPr>
              <a:t>（命题）</a:t>
            </a:r>
            <a:endParaRPr lang="en-US" altLang="zh-CN" sz="48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4" name="矩形 3">
            <a:extLst>
              <a:ext uri="{FF2B5EF4-FFF2-40B4-BE49-F238E27FC236}">
                <a16:creationId xmlns:a16="http://schemas.microsoft.com/office/drawing/2014/main" id="{726F4E89-B4CA-44E7-909A-99221914B167}"/>
              </a:ext>
            </a:extLst>
          </p:cNvPr>
          <p:cNvSpPr/>
          <p:nvPr/>
        </p:nvSpPr>
        <p:spPr>
          <a:xfrm>
            <a:off x="2066845" y="1244829"/>
            <a:ext cx="7980070" cy="523220"/>
          </a:xfrm>
          <a:prstGeom prst="rect">
            <a:avLst/>
          </a:prstGeom>
        </p:spPr>
        <p:txBody>
          <a:bodyPr wrap="none">
            <a:spAutoFit/>
          </a:bodyPr>
          <a:lstStyle/>
          <a:p>
            <a:r>
              <a:rPr lang="en-US" altLang="zh-CN" sz="2800" dirty="0">
                <a:cs typeface="Times New Roman" panose="02020603050405020304" pitchFamily="18" charset="0"/>
              </a:rPr>
              <a:t>T</a:t>
            </a:r>
            <a:r>
              <a:rPr lang="zh-CN" altLang="en-US" sz="2800" dirty="0">
                <a:cs typeface="Times New Roman" panose="02020603050405020304" pitchFamily="18" charset="0"/>
              </a:rPr>
              <a:t>he basic building blocks of logic—</a:t>
            </a:r>
            <a:r>
              <a:rPr lang="zh-CN" altLang="en-US" sz="2800" b="1" dirty="0">
                <a:cs typeface="Times New Roman" panose="02020603050405020304" pitchFamily="18" charset="0"/>
              </a:rPr>
              <a:t>propositions</a:t>
            </a:r>
          </a:p>
        </p:txBody>
      </p:sp>
      <p:sp>
        <p:nvSpPr>
          <p:cNvPr id="14" name="文本框 13">
            <a:extLst>
              <a:ext uri="{FF2B5EF4-FFF2-40B4-BE49-F238E27FC236}">
                <a16:creationId xmlns:a16="http://schemas.microsoft.com/office/drawing/2014/main" id="{2C141E4E-C047-4CD9-8B4A-4BE173EDEE4B}"/>
              </a:ext>
            </a:extLst>
          </p:cNvPr>
          <p:cNvSpPr txBox="1"/>
          <p:nvPr/>
        </p:nvSpPr>
        <p:spPr>
          <a:xfrm>
            <a:off x="2237113" y="4083237"/>
            <a:ext cx="9475362" cy="2923877"/>
          </a:xfrm>
          <a:prstGeom prst="rect">
            <a:avLst/>
          </a:prstGeom>
          <a:noFill/>
        </p:spPr>
        <p:txBody>
          <a:bodyPr wrap="square">
            <a:spAutoFit/>
          </a:bodyPr>
          <a:lstStyle/>
          <a:p>
            <a:r>
              <a:rPr lang="en-US" altLang="zh-CN" sz="2400" b="1" dirty="0">
                <a:cs typeface="Times New Roman" panose="02020603050405020304" pitchFamily="18" charset="0"/>
              </a:rPr>
              <a:t>Which are the propositions?</a:t>
            </a:r>
          </a:p>
          <a:p>
            <a:pPr marL="457200" indent="-457200">
              <a:buFont typeface="+mj-lt"/>
              <a:buAutoNum type="arabicPeriod"/>
            </a:pPr>
            <a:r>
              <a:rPr lang="en-US" altLang="zh-CN" sz="2000" dirty="0">
                <a:ea typeface="宋体" panose="02010600030101010101" pitchFamily="2" charset="-122"/>
                <a:cs typeface="Times New Roman" panose="02020603050405020304" pitchFamily="18" charset="0"/>
              </a:rPr>
              <a:t>Beijing is the host city of the winter Olympics 2022.</a:t>
            </a:r>
          </a:p>
          <a:p>
            <a:pPr marL="457200" indent="-457200">
              <a:buFont typeface="+mj-lt"/>
              <a:buAutoNum type="arabicPeriod"/>
            </a:pPr>
            <a:r>
              <a:rPr lang="en-US" altLang="zh-CN" sz="2000" dirty="0">
                <a:ea typeface="宋体" panose="02010600030101010101" pitchFamily="2" charset="-122"/>
                <a:cs typeface="Times New Roman" panose="02020603050405020304" pitchFamily="18" charset="0"/>
              </a:rPr>
              <a:t>Toronto is the capital of Canada.</a:t>
            </a:r>
          </a:p>
          <a:p>
            <a:pPr marL="457200" indent="-457200">
              <a:buFont typeface="+mj-lt"/>
              <a:buAutoNum type="arabicPeriod"/>
            </a:pPr>
            <a:r>
              <a:rPr lang="en-US" altLang="zh-CN" sz="2000" dirty="0">
                <a:ea typeface="宋体" panose="02010600030101010101" pitchFamily="2" charset="-122"/>
                <a:cs typeface="Times New Roman" panose="02020603050405020304" pitchFamily="18" charset="0"/>
              </a:rPr>
              <a:t>1+101=110 </a:t>
            </a:r>
          </a:p>
          <a:p>
            <a:pPr marL="457200" indent="-457200">
              <a:buFont typeface="+mj-lt"/>
              <a:buAutoNum type="arabicPeriod"/>
            </a:pPr>
            <a:r>
              <a:rPr lang="en-US" altLang="zh-CN" sz="2000" dirty="0">
                <a:ea typeface="宋体" panose="02010600030101010101" pitchFamily="2" charset="-122"/>
                <a:cs typeface="Times New Roman" panose="02020603050405020304" pitchFamily="18" charset="0"/>
              </a:rPr>
              <a:t>What time is it?</a:t>
            </a:r>
          </a:p>
          <a:p>
            <a:pPr marL="457200" indent="-457200">
              <a:buFont typeface="+mj-lt"/>
              <a:buAutoNum type="arabicPeriod"/>
            </a:pPr>
            <a:r>
              <a:rPr lang="en-US" altLang="zh-CN" sz="2000" i="1" dirty="0">
                <a:ea typeface="宋体" panose="02010600030101010101" pitchFamily="2" charset="-122"/>
                <a:cs typeface="Times New Roman" panose="02020603050405020304" pitchFamily="18" charset="0"/>
              </a:rPr>
              <a:t>x</a:t>
            </a:r>
            <a:r>
              <a:rPr lang="en-US" altLang="zh-CN" sz="2000" dirty="0">
                <a:ea typeface="宋体" panose="02010600030101010101" pitchFamily="2" charset="-122"/>
                <a:cs typeface="Times New Roman" panose="02020603050405020304" pitchFamily="18" charset="0"/>
              </a:rPr>
              <a:t>+1=3</a:t>
            </a:r>
          </a:p>
          <a:p>
            <a:pPr marL="457200" indent="-457200">
              <a:buFont typeface="+mj-lt"/>
              <a:buAutoNum type="arabicPeriod"/>
            </a:pPr>
            <a:r>
              <a:rPr lang="en-US" altLang="zh-CN" sz="2000" i="1" dirty="0" err="1">
                <a:ea typeface="宋体" panose="02010600030101010101" pitchFamily="2" charset="-122"/>
                <a:cs typeface="Times New Roman" panose="02020603050405020304" pitchFamily="18" charset="0"/>
              </a:rPr>
              <a:t>x+y</a:t>
            </a:r>
            <a:r>
              <a:rPr lang="en-US" altLang="zh-CN" sz="2000" i="1" dirty="0">
                <a:ea typeface="宋体" panose="02010600030101010101" pitchFamily="2" charset="-122"/>
                <a:cs typeface="Times New Roman" panose="02020603050405020304" pitchFamily="18" charset="0"/>
              </a:rPr>
              <a:t>=z</a:t>
            </a:r>
          </a:p>
          <a:p>
            <a:pPr marL="457200" indent="-457200">
              <a:buFont typeface="+mj-lt"/>
              <a:buAutoNum type="arabicPeriod"/>
            </a:pPr>
            <a:r>
              <a:rPr lang="en-US" altLang="zh-CN" sz="2000" dirty="0">
                <a:ea typeface="宋体" panose="02010600030101010101" pitchFamily="2" charset="-122"/>
                <a:cs typeface="Times New Roman" panose="02020603050405020304" pitchFamily="18" charset="0"/>
              </a:rPr>
              <a:t>Read the book carefully.</a:t>
            </a:r>
            <a:endParaRPr lang="zh-CN" altLang="en-US" sz="2000" dirty="0">
              <a:ea typeface="宋体" panose="02010600030101010101" pitchFamily="2" charset="-122"/>
              <a:cs typeface="Times New Roman" panose="02020603050405020304" pitchFamily="18" charset="0"/>
            </a:endParaRPr>
          </a:p>
          <a:p>
            <a:endParaRPr lang="en-US" altLang="zh-CN" sz="2000" dirty="0"/>
          </a:p>
        </p:txBody>
      </p:sp>
      <p:sp>
        <p:nvSpPr>
          <p:cNvPr id="15" name="矩形: 圆顶角 14">
            <a:extLst>
              <a:ext uri="{FF2B5EF4-FFF2-40B4-BE49-F238E27FC236}">
                <a16:creationId xmlns:a16="http://schemas.microsoft.com/office/drawing/2014/main" id="{6E16235A-E90C-4F20-923A-CF00BB9F4F96}"/>
              </a:ext>
            </a:extLst>
          </p:cNvPr>
          <p:cNvSpPr/>
          <p:nvPr/>
        </p:nvSpPr>
        <p:spPr>
          <a:xfrm>
            <a:off x="2133594" y="3533501"/>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pic>
        <p:nvPicPr>
          <p:cNvPr id="17" name="图片 16">
            <a:extLst>
              <a:ext uri="{FF2B5EF4-FFF2-40B4-BE49-F238E27FC236}">
                <a16:creationId xmlns:a16="http://schemas.microsoft.com/office/drawing/2014/main" id="{22D2C965-3EEB-457D-9A2D-75F7FC822E02}"/>
              </a:ext>
            </a:extLst>
          </p:cNvPr>
          <p:cNvPicPr>
            <a:picLocks noChangeAspect="1"/>
          </p:cNvPicPr>
          <p:nvPr/>
        </p:nvPicPr>
        <p:blipFill>
          <a:blip r:embed="rId3"/>
          <a:stretch>
            <a:fillRect/>
          </a:stretch>
        </p:blipFill>
        <p:spPr>
          <a:xfrm>
            <a:off x="9627200" y="4241072"/>
            <a:ext cx="1599494" cy="2103120"/>
          </a:xfrm>
          <a:prstGeom prst="rect">
            <a:avLst/>
          </a:prstGeom>
        </p:spPr>
      </p:pic>
      <p:sp>
        <p:nvSpPr>
          <p:cNvPr id="18" name="矩形 17">
            <a:extLst>
              <a:ext uri="{FF2B5EF4-FFF2-40B4-BE49-F238E27FC236}">
                <a16:creationId xmlns:a16="http://schemas.microsoft.com/office/drawing/2014/main" id="{C937F33A-1CB0-456C-B006-0E623021C1A5}"/>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4138843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Propositions</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Rectangle 3">
            <a:extLst>
              <a:ext uri="{FF2B5EF4-FFF2-40B4-BE49-F238E27FC236}">
                <a16:creationId xmlns:a16="http://schemas.microsoft.com/office/drawing/2014/main" id="{D72308E7-CC52-4E94-8D58-F4022379A383}"/>
              </a:ext>
            </a:extLst>
          </p:cNvPr>
          <p:cNvSpPr txBox="1">
            <a:spLocks noChangeArrowheads="1"/>
          </p:cNvSpPr>
          <p:nvPr/>
        </p:nvSpPr>
        <p:spPr bwMode="auto">
          <a:xfrm>
            <a:off x="2470781" y="1216040"/>
            <a:ext cx="7772400" cy="569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r>
              <a:rPr kumimoji="0" lang="en-US" altLang="zh-CN" b="1" dirty="0">
                <a:latin typeface="+mn-lt"/>
                <a:cs typeface="Times New Roman" panose="02020603050405020304" pitchFamily="18" charset="0"/>
              </a:rPr>
              <a:t>Barber </a:t>
            </a:r>
            <a:r>
              <a:rPr kumimoji="0" lang="en-US" altLang="zh-CN" b="1" dirty="0">
                <a:solidFill>
                  <a:srgbClr val="FF0000"/>
                </a:solidFill>
                <a:latin typeface="+mn-lt"/>
                <a:cs typeface="Times New Roman" panose="02020603050405020304" pitchFamily="18" charset="0"/>
              </a:rPr>
              <a:t>paradox</a:t>
            </a:r>
            <a:r>
              <a:rPr kumimoji="0" lang="zh-CN" altLang="en-US" b="1" dirty="0">
                <a:solidFill>
                  <a:srgbClr val="FF0000"/>
                </a:solidFill>
                <a:latin typeface="+mn-lt"/>
                <a:cs typeface="Times New Roman" panose="02020603050405020304" pitchFamily="18" charset="0"/>
              </a:rPr>
              <a:t>（悖论）</a:t>
            </a:r>
            <a:r>
              <a:rPr kumimoji="0" lang="en-US" altLang="zh-CN" b="1" dirty="0">
                <a:latin typeface="+mn-lt"/>
                <a:cs typeface="Times New Roman" panose="02020603050405020304" pitchFamily="18" charset="0"/>
              </a:rPr>
              <a:t>:</a:t>
            </a:r>
            <a:endParaRPr kumimoji="0" lang="zh-CN" altLang="en-US" b="1" dirty="0">
              <a:latin typeface="+mn-lt"/>
              <a:cs typeface="Times New Roman" panose="02020603050405020304" pitchFamily="18" charset="0"/>
            </a:endParaRPr>
          </a:p>
          <a:p>
            <a:pPr lvl="1"/>
            <a:r>
              <a:rPr kumimoji="0" lang="en-US" altLang="zh-CN" sz="3200" b="1" dirty="0">
                <a:latin typeface="+mn-lt"/>
                <a:cs typeface="Times New Roman" panose="02020603050405020304" pitchFamily="18" charset="0"/>
              </a:rPr>
              <a:t>The barber cuts hair for everyone who doesn't cut his own hair</a:t>
            </a:r>
          </a:p>
          <a:p>
            <a:pPr lvl="1">
              <a:buFont typeface="Wingdings" panose="05000000000000000000" pitchFamily="2" charset="2"/>
              <a:buNone/>
            </a:pPr>
            <a:r>
              <a:rPr kumimoji="0" lang="en-US" altLang="zh-CN" sz="3200" b="1" dirty="0">
                <a:solidFill>
                  <a:srgbClr val="3399FF"/>
                </a:solidFill>
                <a:latin typeface="+mn-lt"/>
                <a:cs typeface="Times New Roman" panose="02020603050405020304" pitchFamily="18" charset="0"/>
              </a:rPr>
              <a:t>Analysis</a:t>
            </a:r>
            <a:r>
              <a:rPr kumimoji="0" lang="zh-CN" altLang="en-US" sz="3200" b="1" dirty="0">
                <a:solidFill>
                  <a:srgbClr val="3399FF"/>
                </a:solidFill>
                <a:latin typeface="+mn-lt"/>
                <a:cs typeface="Times New Roman" panose="02020603050405020304" pitchFamily="18" charset="0"/>
              </a:rPr>
              <a:t>：</a:t>
            </a:r>
            <a:endParaRPr kumimoji="0" lang="en-US" altLang="zh-CN" sz="3200" b="1" dirty="0">
              <a:solidFill>
                <a:srgbClr val="3399FF"/>
              </a:solidFill>
              <a:latin typeface="+mn-lt"/>
              <a:cs typeface="Times New Roman" panose="02020603050405020304" pitchFamily="18" charset="0"/>
            </a:endParaRPr>
          </a:p>
          <a:p>
            <a:pPr lvl="1">
              <a:buFont typeface="Wingdings" panose="05000000000000000000" pitchFamily="2" charset="2"/>
              <a:buNone/>
            </a:pPr>
            <a:r>
              <a:rPr kumimoji="0" lang="zh-CN" altLang="en-US" sz="2400" b="1" dirty="0">
                <a:latin typeface="+mn-lt"/>
                <a:cs typeface="Times New Roman" panose="02020603050405020304" pitchFamily="18" charset="0"/>
              </a:rPr>
              <a:t>（</a:t>
            </a:r>
            <a:r>
              <a:rPr kumimoji="0" lang="en-US" altLang="zh-CN" sz="2400" b="1" dirty="0">
                <a:latin typeface="+mn-lt"/>
                <a:cs typeface="Times New Roman" panose="02020603050405020304" pitchFamily="18" charset="0"/>
              </a:rPr>
              <a:t>1</a:t>
            </a:r>
            <a:r>
              <a:rPr kumimoji="0" lang="zh-CN" altLang="en-US" sz="2400" b="1" dirty="0">
                <a:latin typeface="+mn-lt"/>
                <a:cs typeface="Times New Roman" panose="02020603050405020304" pitchFamily="18" charset="0"/>
              </a:rPr>
              <a:t>）</a:t>
            </a:r>
            <a:r>
              <a:rPr kumimoji="0" lang="en-US" altLang="zh-CN" sz="2400" b="1" dirty="0">
                <a:latin typeface="+mn-lt"/>
                <a:cs typeface="Times New Roman" panose="02020603050405020304" pitchFamily="18" charset="0"/>
              </a:rPr>
              <a:t>The barber cut his own hair.</a:t>
            </a:r>
          </a:p>
          <a:p>
            <a:pPr lvl="1">
              <a:buFont typeface="Wingdings" panose="05000000000000000000" pitchFamily="2" charset="2"/>
              <a:buNone/>
            </a:pPr>
            <a:r>
              <a:rPr kumimoji="0" lang="zh-CN" altLang="en-US" sz="2400" b="1" dirty="0">
                <a:latin typeface="+mn-lt"/>
                <a:cs typeface="Times New Roman" panose="02020603050405020304" pitchFamily="18" charset="0"/>
              </a:rPr>
              <a:t>（</a:t>
            </a:r>
            <a:r>
              <a:rPr kumimoji="0" lang="en-US" altLang="zh-CN" sz="2400" b="1" dirty="0">
                <a:latin typeface="+mn-lt"/>
                <a:cs typeface="Times New Roman" panose="02020603050405020304" pitchFamily="18" charset="0"/>
              </a:rPr>
              <a:t>2</a:t>
            </a:r>
            <a:r>
              <a:rPr kumimoji="0" lang="zh-CN" altLang="en-US" sz="2400" b="1" dirty="0">
                <a:latin typeface="+mn-lt"/>
                <a:cs typeface="Times New Roman" panose="02020603050405020304" pitchFamily="18" charset="0"/>
              </a:rPr>
              <a:t>）</a:t>
            </a:r>
            <a:r>
              <a:rPr kumimoji="0" lang="en-US" altLang="zh-CN" sz="2400" b="1" dirty="0">
                <a:latin typeface="+mn-lt"/>
                <a:cs typeface="Times New Roman" panose="02020603050405020304" pitchFamily="18" charset="0"/>
              </a:rPr>
              <a:t>The barber does not cut his own hair.</a:t>
            </a:r>
          </a:p>
        </p:txBody>
      </p:sp>
      <p:grpSp>
        <p:nvGrpSpPr>
          <p:cNvPr id="14" name="Group 8">
            <a:extLst>
              <a:ext uri="{FF2B5EF4-FFF2-40B4-BE49-F238E27FC236}">
                <a16:creationId xmlns:a16="http://schemas.microsoft.com/office/drawing/2014/main" id="{E347A76D-0AC4-4629-BE66-3C4CC0F0AF4A}"/>
              </a:ext>
            </a:extLst>
          </p:cNvPr>
          <p:cNvGrpSpPr>
            <a:grpSpLocks/>
          </p:cNvGrpSpPr>
          <p:nvPr/>
        </p:nvGrpSpPr>
        <p:grpSpPr bwMode="auto">
          <a:xfrm>
            <a:off x="8152130" y="3362923"/>
            <a:ext cx="3211513" cy="708025"/>
            <a:chOff x="3424" y="2069"/>
            <a:chExt cx="2504" cy="446"/>
          </a:xfrm>
        </p:grpSpPr>
        <p:sp>
          <p:nvSpPr>
            <p:cNvPr id="15" name="Text Box 4">
              <a:extLst>
                <a:ext uri="{FF2B5EF4-FFF2-40B4-BE49-F238E27FC236}">
                  <a16:creationId xmlns:a16="http://schemas.microsoft.com/office/drawing/2014/main" id="{E88DCC3C-8397-4596-B12E-20E11B9F1BD8}"/>
                </a:ext>
              </a:extLst>
            </p:cNvPr>
            <p:cNvSpPr txBox="1">
              <a:spLocks noChangeArrowheads="1"/>
            </p:cNvSpPr>
            <p:nvPr/>
          </p:nvSpPr>
          <p:spPr bwMode="auto">
            <a:xfrm>
              <a:off x="4059" y="2069"/>
              <a:ext cx="186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sz="2000" b="1" dirty="0">
                  <a:solidFill>
                    <a:srgbClr val="FF0000"/>
                  </a:solidFill>
                  <a:latin typeface="+mn-lt"/>
                </a:rPr>
                <a:t>The barber does not cut his own hair.</a:t>
              </a:r>
            </a:p>
          </p:txBody>
        </p:sp>
        <p:sp>
          <p:nvSpPr>
            <p:cNvPr id="16" name="AutoShape 7">
              <a:extLst>
                <a:ext uri="{FF2B5EF4-FFF2-40B4-BE49-F238E27FC236}">
                  <a16:creationId xmlns:a16="http://schemas.microsoft.com/office/drawing/2014/main" id="{059B42E2-1E6C-4B93-9388-6312057B2964}"/>
                </a:ext>
              </a:extLst>
            </p:cNvPr>
            <p:cNvSpPr>
              <a:spLocks noChangeArrowheads="1"/>
            </p:cNvSpPr>
            <p:nvPr/>
          </p:nvSpPr>
          <p:spPr bwMode="auto">
            <a:xfrm>
              <a:off x="3424" y="2160"/>
              <a:ext cx="589" cy="160"/>
            </a:xfrm>
            <a:prstGeom prst="rightArrow">
              <a:avLst>
                <a:gd name="adj1" fmla="val 50000"/>
                <a:gd name="adj2" fmla="val 92031"/>
              </a:avLst>
            </a:prstGeom>
            <a:solidFill>
              <a:srgbClr val="FF0000"/>
            </a:solidFill>
            <a:ln w="9525">
              <a:solidFill>
                <a:schemeClr val="hlink"/>
              </a:solidFill>
              <a:miter lim="800000"/>
              <a:headEnd/>
              <a:tailEnd/>
            </a:ln>
          </p:spPr>
          <p:txBody>
            <a:bodyPr wrap="none" lIns="0" rIns="0"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lang="en-US" altLang="zh-CN" sz="2400">
                <a:latin typeface="Times New Roman" panose="02020603050405020304" pitchFamily="18" charset="0"/>
              </a:endParaRPr>
            </a:p>
          </p:txBody>
        </p:sp>
      </p:grpSp>
      <p:grpSp>
        <p:nvGrpSpPr>
          <p:cNvPr id="17" name="Group 9">
            <a:extLst>
              <a:ext uri="{FF2B5EF4-FFF2-40B4-BE49-F238E27FC236}">
                <a16:creationId xmlns:a16="http://schemas.microsoft.com/office/drawing/2014/main" id="{512496E7-CE79-4CB2-A755-D201DC938A2B}"/>
              </a:ext>
            </a:extLst>
          </p:cNvPr>
          <p:cNvGrpSpPr>
            <a:grpSpLocks/>
          </p:cNvGrpSpPr>
          <p:nvPr/>
        </p:nvGrpSpPr>
        <p:grpSpPr bwMode="auto">
          <a:xfrm>
            <a:off x="7474269" y="4441161"/>
            <a:ext cx="3633787" cy="906462"/>
            <a:chOff x="3309" y="2065"/>
            <a:chExt cx="2289" cy="571"/>
          </a:xfrm>
        </p:grpSpPr>
        <p:sp>
          <p:nvSpPr>
            <p:cNvPr id="18" name="Text Box 6">
              <a:extLst>
                <a:ext uri="{FF2B5EF4-FFF2-40B4-BE49-F238E27FC236}">
                  <a16:creationId xmlns:a16="http://schemas.microsoft.com/office/drawing/2014/main" id="{1B009E25-645D-4CEB-ACAA-50D0409B2A0E}"/>
                </a:ext>
              </a:extLst>
            </p:cNvPr>
            <p:cNvSpPr txBox="1">
              <a:spLocks noChangeArrowheads="1"/>
            </p:cNvSpPr>
            <p:nvPr/>
          </p:nvSpPr>
          <p:spPr bwMode="auto">
            <a:xfrm>
              <a:off x="3897" y="2190"/>
              <a:ext cx="170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sz="2000" b="1" dirty="0">
                  <a:solidFill>
                    <a:srgbClr val="FF0000"/>
                  </a:solidFill>
                  <a:latin typeface="+mn-lt"/>
                </a:rPr>
                <a:t>The barber need to cut his own hair.</a:t>
              </a:r>
            </a:p>
          </p:txBody>
        </p:sp>
        <p:sp>
          <p:nvSpPr>
            <p:cNvPr id="19" name="AutoShape 7">
              <a:extLst>
                <a:ext uri="{FF2B5EF4-FFF2-40B4-BE49-F238E27FC236}">
                  <a16:creationId xmlns:a16="http://schemas.microsoft.com/office/drawing/2014/main" id="{FB6078C6-D4C5-41C3-87DD-BAF2FDEAD290}"/>
                </a:ext>
              </a:extLst>
            </p:cNvPr>
            <p:cNvSpPr>
              <a:spLocks noChangeArrowheads="1"/>
            </p:cNvSpPr>
            <p:nvPr/>
          </p:nvSpPr>
          <p:spPr bwMode="auto">
            <a:xfrm rot="1945055">
              <a:off x="3309" y="2065"/>
              <a:ext cx="589" cy="160"/>
            </a:xfrm>
            <a:prstGeom prst="rightArrow">
              <a:avLst>
                <a:gd name="adj1" fmla="val 50000"/>
                <a:gd name="adj2" fmla="val 92031"/>
              </a:avLst>
            </a:prstGeom>
            <a:solidFill>
              <a:srgbClr val="FF0000"/>
            </a:solidFill>
            <a:ln w="9525">
              <a:solidFill>
                <a:schemeClr val="hlink"/>
              </a:solidFill>
              <a:miter lim="800000"/>
              <a:headEnd/>
              <a:tailEnd/>
            </a:ln>
          </p:spPr>
          <p:txBody>
            <a:bodyPr wrap="none" lIns="0" rIns="0"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lang="en-US" altLang="zh-CN" sz="1800">
                <a:latin typeface="Times New Roman" panose="02020603050405020304" pitchFamily="18" charset="0"/>
              </a:endParaRPr>
            </a:p>
          </p:txBody>
        </p:sp>
      </p:grpSp>
      <p:pic>
        <p:nvPicPr>
          <p:cNvPr id="20" name="Picture 26" descr="WHATNOW">
            <a:extLst>
              <a:ext uri="{FF2B5EF4-FFF2-40B4-BE49-F238E27FC236}">
                <a16:creationId xmlns:a16="http://schemas.microsoft.com/office/drawing/2014/main" id="{25FF7EA6-85DD-4676-B875-B3D1FF620F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3368" y="4188748"/>
            <a:ext cx="18192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BF6A7532-A7EE-4D2D-BC0A-4684EEC1DEB0}"/>
              </a:ext>
            </a:extLst>
          </p:cNvPr>
          <p:cNvPicPr>
            <a:picLocks noChangeAspect="1"/>
          </p:cNvPicPr>
          <p:nvPr/>
        </p:nvPicPr>
        <p:blipFill>
          <a:blip r:embed="rId4"/>
          <a:stretch>
            <a:fillRect/>
          </a:stretch>
        </p:blipFill>
        <p:spPr>
          <a:xfrm>
            <a:off x="4998616" y="4482685"/>
            <a:ext cx="2084295" cy="2142303"/>
          </a:xfrm>
          <a:prstGeom prst="rect">
            <a:avLst/>
          </a:prstGeom>
        </p:spPr>
      </p:pic>
      <p:sp>
        <p:nvSpPr>
          <p:cNvPr id="21" name="矩形 20">
            <a:extLst>
              <a:ext uri="{FF2B5EF4-FFF2-40B4-BE49-F238E27FC236}">
                <a16:creationId xmlns:a16="http://schemas.microsoft.com/office/drawing/2014/main" id="{A32A32F8-B9E2-4A55-A651-EBECC9654D2A}"/>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什么是命题</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91459109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linds(horizontal)">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blinds(horizontal)">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blinds(horizontal)">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blinds(horizontal)">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ppt_x</p:attrName>
                                        </p:attrNameLst>
                                      </p:cBhvr>
                                      <p:tavLst>
                                        <p:tav tm="0">
                                          <p:val>
                                            <p:strVal val="#ppt_x"/>
                                          </p:val>
                                        </p:tav>
                                        <p:tav tm="100000">
                                          <p:val>
                                            <p:strVal val="#ppt_x"/>
                                          </p:val>
                                        </p:tav>
                                      </p:tavLst>
                                    </p:anim>
                                    <p:anim calcmode="lin" valueType="num">
                                      <p:cBhvr>
                                        <p:cTn id="38" dur="500" fill="hold"/>
                                        <p:tgtEl>
                                          <p:spTgt spid="20"/>
                                        </p:tgtEl>
                                        <p:attrNameLst>
                                          <p:attrName>ppt_y</p:attrName>
                                        </p:attrNameLst>
                                      </p:cBhvr>
                                      <p:tavLst>
                                        <p:tav tm="0">
                                          <p:val>
                                            <p:strVal val="#ppt_y+#ppt_h/2"/>
                                          </p:val>
                                        </p:tav>
                                        <p:tav tm="100000">
                                          <p:val>
                                            <p:strVal val="#ppt_y"/>
                                          </p:val>
                                        </p:tav>
                                      </p:tavLst>
                                    </p:anim>
                                    <p:anim calcmode="lin" valueType="num">
                                      <p:cBhvr>
                                        <p:cTn id="39" dur="500" fill="hold"/>
                                        <p:tgtEl>
                                          <p:spTgt spid="20"/>
                                        </p:tgtEl>
                                        <p:attrNameLst>
                                          <p:attrName>ppt_w</p:attrName>
                                        </p:attrNameLst>
                                      </p:cBhvr>
                                      <p:tavLst>
                                        <p:tav tm="0">
                                          <p:val>
                                            <p:strVal val="#ppt_w"/>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Propositions</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E25D7846-EBD9-4B18-9506-E1513355BDD9}"/>
              </a:ext>
            </a:extLst>
          </p:cNvPr>
          <p:cNvSpPr txBox="1">
            <a:spLocks noChangeArrowheads="1"/>
          </p:cNvSpPr>
          <p:nvPr/>
        </p:nvSpPr>
        <p:spPr>
          <a:xfrm>
            <a:off x="1964870" y="1409700"/>
            <a:ext cx="9773546"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ea typeface="宋体" panose="02010600030101010101" pitchFamily="2" charset="-122"/>
                <a:cs typeface="Times New Roman" panose="02020603050405020304" pitchFamily="18" charset="0"/>
              </a:rPr>
              <a:t>The </a:t>
            </a:r>
            <a:r>
              <a:rPr lang="en-US" altLang="zh-CN" sz="2400" b="1" dirty="0">
                <a:solidFill>
                  <a:srgbClr val="FF0000"/>
                </a:solidFill>
                <a:ea typeface="宋体" panose="02010600030101010101" pitchFamily="2" charset="-122"/>
                <a:cs typeface="Times New Roman" panose="02020603050405020304" pitchFamily="18" charset="0"/>
              </a:rPr>
              <a:t>truth value (</a:t>
            </a:r>
            <a:r>
              <a:rPr lang="zh-CN" altLang="en-US" sz="2400" b="1" dirty="0">
                <a:solidFill>
                  <a:srgbClr val="FF0000"/>
                </a:solidFill>
                <a:ea typeface="宋体" panose="02010600030101010101" pitchFamily="2" charset="-122"/>
                <a:cs typeface="Times New Roman" panose="02020603050405020304" pitchFamily="18" charset="0"/>
              </a:rPr>
              <a:t>真值</a:t>
            </a:r>
            <a:r>
              <a:rPr lang="en-US" altLang="zh-CN" sz="2400" b="1" dirty="0">
                <a:solidFill>
                  <a:srgbClr val="FF0000"/>
                </a:solidFill>
                <a:ea typeface="宋体" panose="02010600030101010101" pitchFamily="2" charset="-122"/>
                <a:cs typeface="Times New Roman" panose="02020603050405020304" pitchFamily="18" charset="0"/>
              </a:rPr>
              <a:t>)</a:t>
            </a:r>
            <a:r>
              <a:rPr lang="en-US" altLang="zh-CN" sz="2400" b="1" dirty="0">
                <a:ea typeface="宋体" panose="02010600030101010101" pitchFamily="2" charset="-122"/>
                <a:cs typeface="Times New Roman" panose="02020603050405020304" pitchFamily="18" charset="0"/>
              </a:rPr>
              <a:t> and representation of a proposition</a:t>
            </a:r>
          </a:p>
          <a:p>
            <a:pPr lvl="1"/>
            <a:r>
              <a:rPr lang="en-US" altLang="zh-CN" b="1" dirty="0">
                <a:ea typeface="宋体" panose="02010600030101010101" pitchFamily="2" charset="-122"/>
                <a:cs typeface="Times New Roman" panose="02020603050405020304" pitchFamily="18" charset="0"/>
              </a:rPr>
              <a:t>Propositions are written in </a:t>
            </a:r>
            <a:r>
              <a:rPr lang="en-US" altLang="zh-CN" b="1" dirty="0">
                <a:solidFill>
                  <a:schemeClr val="accent6"/>
                </a:solidFill>
                <a:ea typeface="宋体" panose="02010600030101010101" pitchFamily="2" charset="-122"/>
                <a:cs typeface="Times New Roman" panose="02020603050405020304" pitchFamily="18" charset="0"/>
              </a:rPr>
              <a:t>capital English letters</a:t>
            </a:r>
            <a:r>
              <a:rPr lang="en-US" altLang="zh-CN" b="1" dirty="0">
                <a:ea typeface="宋体" panose="02010600030101010101" pitchFamily="2" charset="-122"/>
                <a:cs typeface="Times New Roman" panose="02020603050405020304" pitchFamily="18" charset="0"/>
              </a:rPr>
              <a:t>, for example </a:t>
            </a:r>
            <a:r>
              <a:rPr lang="en-US" altLang="zh-CN" b="1" i="1" dirty="0">
                <a:ea typeface="宋体" panose="02010600030101010101" pitchFamily="2" charset="-122"/>
                <a:cs typeface="Times New Roman" panose="02020603050405020304" pitchFamily="18" charset="0"/>
              </a:rPr>
              <a:t>P</a:t>
            </a:r>
            <a:r>
              <a:rPr lang="en-US" altLang="zh-CN" b="1" dirty="0">
                <a:ea typeface="宋体" panose="02010600030101010101" pitchFamily="2" charset="-122"/>
                <a:cs typeface="Times New Roman" panose="02020603050405020304" pitchFamily="18" charset="0"/>
              </a:rPr>
              <a:t>, </a:t>
            </a:r>
            <a:r>
              <a:rPr lang="en-US" altLang="zh-CN" b="1" i="1" dirty="0">
                <a:ea typeface="宋体" panose="02010600030101010101" pitchFamily="2" charset="-122"/>
                <a:cs typeface="Times New Roman" panose="02020603050405020304" pitchFamily="18" charset="0"/>
              </a:rPr>
              <a:t>Q</a:t>
            </a:r>
            <a:r>
              <a:rPr lang="en-US" altLang="zh-CN" b="1" dirty="0">
                <a:ea typeface="宋体" panose="02010600030101010101" pitchFamily="2" charset="-122"/>
                <a:cs typeface="Times New Roman" panose="02020603050405020304" pitchFamily="18" charset="0"/>
              </a:rPr>
              <a:t>, </a:t>
            </a:r>
            <a:r>
              <a:rPr lang="en-US" altLang="zh-CN" b="1" i="1" dirty="0">
                <a:ea typeface="宋体" panose="02010600030101010101" pitchFamily="2" charset="-122"/>
                <a:cs typeface="Times New Roman" panose="02020603050405020304" pitchFamily="18" charset="0"/>
              </a:rPr>
              <a:t>R</a:t>
            </a:r>
            <a:r>
              <a:rPr lang="zh-CN" altLang="en-US" b="1" dirty="0">
                <a:ea typeface="宋体" panose="02010600030101010101" pitchFamily="2" charset="-122"/>
                <a:cs typeface="Times New Roman" panose="02020603050405020304" pitchFamily="18" charset="0"/>
              </a:rPr>
              <a:t>  </a:t>
            </a:r>
            <a:r>
              <a:rPr lang="en-US" altLang="zh-CN" b="1" dirty="0">
                <a:ea typeface="宋体" panose="02010600030101010101" pitchFamily="2" charset="-122"/>
                <a:cs typeface="Times New Roman" panose="02020603050405020304" pitchFamily="18" charset="0"/>
              </a:rPr>
              <a:t>….</a:t>
            </a:r>
            <a:endParaRPr lang="zh-CN" altLang="en-US" b="1" dirty="0">
              <a:ea typeface="宋体" panose="02010600030101010101" pitchFamily="2" charset="-122"/>
              <a:cs typeface="Times New Roman" panose="02020603050405020304" pitchFamily="18" charset="0"/>
            </a:endParaRPr>
          </a:p>
          <a:p>
            <a:pPr lvl="1">
              <a:buClr>
                <a:schemeClr val="tx1"/>
              </a:buClr>
              <a:buFont typeface="Wingdings" panose="05000000000000000000" pitchFamily="2" charset="2"/>
              <a:buNone/>
            </a:pPr>
            <a:r>
              <a:rPr lang="zh-CN" altLang="en-US" b="1" dirty="0">
                <a:ea typeface="宋体" panose="02010600030101010101" pitchFamily="2" charset="-122"/>
                <a:cs typeface="Times New Roman" panose="02020603050405020304" pitchFamily="18" charset="0"/>
              </a:rPr>
              <a:t>            </a:t>
            </a:r>
            <a:r>
              <a:rPr lang="en-US" altLang="zh-CN" b="1" i="1" dirty="0">
                <a:ea typeface="宋体" panose="02010600030101010101" pitchFamily="2" charset="-122"/>
                <a:cs typeface="Times New Roman" panose="02020603050405020304" pitchFamily="18" charset="0"/>
              </a:rPr>
              <a:t>P</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Today is Tuesday.</a:t>
            </a:r>
          </a:p>
          <a:p>
            <a:pPr lvl="1">
              <a:buClr>
                <a:schemeClr val="tx1"/>
              </a:buClr>
              <a:buFont typeface="Wingdings" panose="05000000000000000000" pitchFamily="2" charset="2"/>
              <a:buChar char="Ø"/>
            </a:pPr>
            <a:r>
              <a:rPr lang="en-US" altLang="zh-CN" b="1" dirty="0">
                <a:ea typeface="宋体" panose="02010600030101010101" pitchFamily="2" charset="-122"/>
                <a:cs typeface="Times New Roman" panose="02020603050405020304" pitchFamily="18" charset="0"/>
              </a:rPr>
              <a:t>Propositions have only </a:t>
            </a:r>
            <a:r>
              <a:rPr lang="en-US" altLang="zh-CN" b="1" dirty="0">
                <a:solidFill>
                  <a:schemeClr val="accent6"/>
                </a:solidFill>
                <a:ea typeface="宋体" panose="02010600030101010101" pitchFamily="2" charset="-122"/>
                <a:cs typeface="Times New Roman" panose="02020603050405020304" pitchFamily="18" charset="0"/>
              </a:rPr>
              <a:t>two possible truth values</a:t>
            </a:r>
            <a:r>
              <a:rPr lang="en-US" altLang="zh-CN" b="1" dirty="0">
                <a:ea typeface="宋体" panose="02010600030101010101" pitchFamily="2" charset="-122"/>
                <a:cs typeface="Times New Roman" panose="02020603050405020304" pitchFamily="18" charset="0"/>
              </a:rPr>
              <a:t>—</a:t>
            </a:r>
            <a:r>
              <a:rPr lang="en-US" altLang="zh-CN" b="1" dirty="0">
                <a:solidFill>
                  <a:srgbClr val="FF0000"/>
                </a:solidFill>
                <a:ea typeface="宋体" panose="02010600030101010101" pitchFamily="2" charset="-122"/>
                <a:cs typeface="Times New Roman" panose="02020603050405020304" pitchFamily="18" charset="0"/>
              </a:rPr>
              <a:t>True</a:t>
            </a:r>
            <a:r>
              <a:rPr lang="en-US" altLang="zh-CN" b="1" dirty="0">
                <a:ea typeface="宋体" panose="02010600030101010101" pitchFamily="2" charset="-122"/>
                <a:cs typeface="Times New Roman" panose="02020603050405020304" pitchFamily="18" charset="0"/>
              </a:rPr>
              <a:t> or </a:t>
            </a:r>
            <a:r>
              <a:rPr lang="en-US" altLang="zh-CN" b="1" dirty="0">
                <a:solidFill>
                  <a:srgbClr val="FF0000"/>
                </a:solidFill>
                <a:ea typeface="宋体" panose="02010600030101010101" pitchFamily="2" charset="-122"/>
                <a:cs typeface="Times New Roman" panose="02020603050405020304" pitchFamily="18" charset="0"/>
              </a:rPr>
              <a:t>False</a:t>
            </a:r>
            <a:r>
              <a:rPr lang="en-US" altLang="zh-CN" b="1" dirty="0">
                <a:ea typeface="宋体" panose="02010600030101010101" pitchFamily="2" charset="-122"/>
                <a:cs typeface="Times New Roman" panose="02020603050405020304" pitchFamily="18" charset="0"/>
              </a:rPr>
              <a:t>. </a:t>
            </a:r>
          </a:p>
          <a:p>
            <a:pPr lvl="2">
              <a:buClr>
                <a:schemeClr val="tx1"/>
              </a:buClr>
              <a:buFont typeface="Wingdings" panose="05000000000000000000" pitchFamily="2" charset="2"/>
              <a:buChar char="Ø"/>
            </a:pPr>
            <a:r>
              <a:rPr lang="en-US" altLang="zh-CN" sz="2200" b="1" dirty="0">
                <a:ea typeface="宋体" panose="02010600030101010101" pitchFamily="2" charset="-122"/>
                <a:cs typeface="Times New Roman" panose="02020603050405020304" pitchFamily="18" charset="0"/>
              </a:rPr>
              <a:t>If the truth value of a proposition is true, it is denoted as </a:t>
            </a:r>
            <a:r>
              <a:rPr lang="en-US" altLang="zh-CN" sz="2200" b="1" dirty="0">
                <a:solidFill>
                  <a:srgbClr val="FF0000"/>
                </a:solidFill>
                <a:ea typeface="宋体" panose="02010600030101010101" pitchFamily="2" charset="-122"/>
                <a:cs typeface="Times New Roman" panose="02020603050405020304" pitchFamily="18" charset="0"/>
              </a:rPr>
              <a:t>1</a:t>
            </a:r>
            <a:r>
              <a:rPr lang="en-US" altLang="zh-CN" sz="2200" b="1" dirty="0">
                <a:ea typeface="宋体" panose="02010600030101010101" pitchFamily="2" charset="-122"/>
                <a:cs typeface="Times New Roman" panose="02020603050405020304" pitchFamily="18" charset="0"/>
              </a:rPr>
              <a:t> or </a:t>
            </a:r>
            <a:r>
              <a:rPr lang="en-US" altLang="zh-CN" sz="2200" b="1" dirty="0">
                <a:solidFill>
                  <a:srgbClr val="FF0000"/>
                </a:solidFill>
                <a:ea typeface="宋体" panose="02010600030101010101" pitchFamily="2" charset="-122"/>
                <a:cs typeface="Times New Roman" panose="02020603050405020304" pitchFamily="18" charset="0"/>
              </a:rPr>
              <a:t>T</a:t>
            </a:r>
            <a:r>
              <a:rPr lang="en-US" altLang="zh-CN" sz="2200" b="1" dirty="0">
                <a:ea typeface="宋体" panose="02010600030101010101" pitchFamily="2" charset="-122"/>
                <a:cs typeface="Times New Roman" panose="02020603050405020304" pitchFamily="18" charset="0"/>
              </a:rPr>
              <a:t> (Ture)</a:t>
            </a:r>
            <a:r>
              <a:rPr lang="zh-CN" altLang="en-US" sz="2200" b="1" dirty="0">
                <a:ea typeface="宋体" panose="02010600030101010101" pitchFamily="2" charset="-122"/>
                <a:cs typeface="Times New Roman" panose="02020603050405020304" pitchFamily="18" charset="0"/>
              </a:rPr>
              <a:t>；</a:t>
            </a:r>
            <a:endParaRPr lang="en-US" altLang="zh-CN" sz="2200" b="1" dirty="0">
              <a:ea typeface="宋体" panose="02010600030101010101" pitchFamily="2" charset="-122"/>
              <a:cs typeface="Times New Roman" panose="02020603050405020304" pitchFamily="18" charset="0"/>
            </a:endParaRPr>
          </a:p>
          <a:p>
            <a:pPr lvl="2">
              <a:buClr>
                <a:schemeClr val="tx1"/>
              </a:buClr>
              <a:buFont typeface="Wingdings" panose="05000000000000000000" pitchFamily="2" charset="2"/>
              <a:buChar char="Ø"/>
            </a:pPr>
            <a:r>
              <a:rPr lang="en-US" altLang="zh-CN" sz="2200" b="1" dirty="0">
                <a:ea typeface="宋体" panose="02010600030101010101" pitchFamily="2" charset="-122"/>
                <a:cs typeface="Times New Roman" panose="02020603050405020304" pitchFamily="18" charset="0"/>
              </a:rPr>
              <a:t>If the truth value of a proposition is false, it is denoted as </a:t>
            </a:r>
            <a:r>
              <a:rPr lang="en-US" altLang="zh-CN" sz="2200" b="1" dirty="0">
                <a:solidFill>
                  <a:srgbClr val="FF0000"/>
                </a:solidFill>
                <a:ea typeface="宋体" panose="02010600030101010101" pitchFamily="2" charset="-122"/>
                <a:cs typeface="Times New Roman" panose="02020603050405020304" pitchFamily="18" charset="0"/>
              </a:rPr>
              <a:t>0</a:t>
            </a:r>
            <a:r>
              <a:rPr lang="en-US" altLang="zh-CN" sz="2200" b="1" dirty="0">
                <a:ea typeface="宋体" panose="02010600030101010101" pitchFamily="2" charset="-122"/>
                <a:cs typeface="Times New Roman" panose="02020603050405020304" pitchFamily="18" charset="0"/>
              </a:rPr>
              <a:t> or </a:t>
            </a:r>
            <a:r>
              <a:rPr lang="en-US" altLang="zh-CN" sz="2200" b="1" dirty="0">
                <a:solidFill>
                  <a:srgbClr val="FF0000"/>
                </a:solidFill>
                <a:ea typeface="宋体" panose="02010600030101010101" pitchFamily="2" charset="-122"/>
                <a:cs typeface="Times New Roman" panose="02020603050405020304" pitchFamily="18" charset="0"/>
              </a:rPr>
              <a:t>F</a:t>
            </a:r>
            <a:r>
              <a:rPr lang="en-US" altLang="zh-CN" sz="2200" b="1" dirty="0">
                <a:ea typeface="宋体" panose="02010600030101010101" pitchFamily="2" charset="-122"/>
                <a:cs typeface="Times New Roman" panose="02020603050405020304" pitchFamily="18" charset="0"/>
              </a:rPr>
              <a:t> (False).</a:t>
            </a:r>
            <a:endParaRPr lang="zh-CN" altLang="en-US" sz="2200" b="1" dirty="0">
              <a:ea typeface="宋体" panose="02010600030101010101" pitchFamily="2" charset="-122"/>
              <a:cs typeface="Times New Roman" panose="02020603050405020304" pitchFamily="18" charset="0"/>
            </a:endParaRPr>
          </a:p>
        </p:txBody>
      </p:sp>
      <p:sp>
        <p:nvSpPr>
          <p:cNvPr id="14" name="矩形: 圆角 13">
            <a:extLst>
              <a:ext uri="{FF2B5EF4-FFF2-40B4-BE49-F238E27FC236}">
                <a16:creationId xmlns:a16="http://schemas.microsoft.com/office/drawing/2014/main" id="{EADEC068-779A-4A4B-B514-F396BDA878E5}"/>
              </a:ext>
            </a:extLst>
          </p:cNvPr>
          <p:cNvSpPr/>
          <p:nvPr/>
        </p:nvSpPr>
        <p:spPr>
          <a:xfrm>
            <a:off x="2158633" y="5084810"/>
            <a:ext cx="9855555" cy="1496790"/>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Bef>
                <a:spcPct val="0"/>
              </a:spcBef>
            </a:pPr>
            <a:r>
              <a:rPr lang="en-US" altLang="zh-CN" sz="2800" b="1" dirty="0">
                <a:solidFill>
                  <a:schemeClr val="tx1"/>
                </a:solidFill>
                <a:ea typeface="楷体_GB2312" pitchFamily="49" charset="-122"/>
              </a:rPr>
              <a:t>A proposition, which cannot be </a:t>
            </a:r>
            <a:r>
              <a:rPr lang="en-US" altLang="zh-CN" sz="2800" b="1" dirty="0">
                <a:solidFill>
                  <a:schemeClr val="accent6"/>
                </a:solidFill>
                <a:ea typeface="楷体_GB2312" pitchFamily="49" charset="-122"/>
              </a:rPr>
              <a:t>decomposed into a simpler</a:t>
            </a:r>
            <a:r>
              <a:rPr lang="en-US" altLang="zh-CN" sz="2800" b="1" dirty="0">
                <a:solidFill>
                  <a:srgbClr val="006699"/>
                </a:solidFill>
                <a:ea typeface="楷体_GB2312" pitchFamily="49" charset="-122"/>
              </a:rPr>
              <a:t> </a:t>
            </a:r>
            <a:r>
              <a:rPr lang="en-US" altLang="zh-CN" sz="2800" b="1" dirty="0">
                <a:solidFill>
                  <a:schemeClr val="tx1"/>
                </a:solidFill>
                <a:ea typeface="楷体_GB2312" pitchFamily="49" charset="-122"/>
              </a:rPr>
              <a:t>proposition, is called an </a:t>
            </a:r>
            <a:r>
              <a:rPr lang="en-US" altLang="zh-CN" sz="2800" b="1" dirty="0">
                <a:solidFill>
                  <a:srgbClr val="FF0000"/>
                </a:solidFill>
                <a:ea typeface="楷体_GB2312" pitchFamily="49" charset="-122"/>
              </a:rPr>
              <a:t>atomic proposition (</a:t>
            </a:r>
            <a:r>
              <a:rPr lang="zh-CN" altLang="en-US" sz="2800" b="1" dirty="0">
                <a:solidFill>
                  <a:srgbClr val="FF0000"/>
                </a:solidFill>
                <a:ea typeface="楷体_GB2312" pitchFamily="49" charset="-122"/>
              </a:rPr>
              <a:t>原子命题</a:t>
            </a:r>
            <a:r>
              <a:rPr lang="en-US" altLang="zh-CN" sz="2800" b="1" dirty="0">
                <a:solidFill>
                  <a:srgbClr val="FF0000"/>
                </a:solidFill>
                <a:ea typeface="楷体_GB2312" pitchFamily="49" charset="-122"/>
              </a:rPr>
              <a:t>).</a:t>
            </a:r>
          </a:p>
        </p:txBody>
      </p:sp>
      <p:sp>
        <p:nvSpPr>
          <p:cNvPr id="13" name="矩形 12">
            <a:extLst>
              <a:ext uri="{FF2B5EF4-FFF2-40B4-BE49-F238E27FC236}">
                <a16:creationId xmlns:a16="http://schemas.microsoft.com/office/drawing/2014/main" id="{46DD0DA8-B086-48B0-AF90-49141A887BC6}"/>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什么是命题</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10131552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additive="base">
                                        <p:cTn id="21"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anim calcmode="lin" valueType="num">
                                      <p:cBhvr additive="base">
                                        <p:cTn id="33"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Compound Propositions</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B7262116-956D-4CD1-93FE-B9F28E49EAC3}"/>
              </a:ext>
            </a:extLst>
          </p:cNvPr>
          <p:cNvSpPr txBox="1">
            <a:spLocks noChangeArrowheads="1"/>
          </p:cNvSpPr>
          <p:nvPr/>
        </p:nvSpPr>
        <p:spPr>
          <a:xfrm>
            <a:off x="2479060" y="3239690"/>
            <a:ext cx="8001000" cy="91757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altLang="zh-CN" b="1" dirty="0">
                <a:solidFill>
                  <a:srgbClr val="C00000"/>
                </a:solidFill>
                <a:ea typeface="宋体" panose="02010600030101010101" pitchFamily="2" charset="-122"/>
              </a:rPr>
              <a:t>  If</a:t>
            </a:r>
            <a:r>
              <a:rPr lang="en-US" altLang="zh-CN" b="1" dirty="0">
                <a:ea typeface="宋体" panose="02010600030101010101" pitchFamily="2" charset="-122"/>
              </a:rPr>
              <a:t> it snows next Sunday, </a:t>
            </a:r>
            <a:r>
              <a:rPr lang="en-US" altLang="zh-CN" b="1" dirty="0">
                <a:solidFill>
                  <a:srgbClr val="C00000"/>
                </a:solidFill>
                <a:ea typeface="宋体" panose="02010600030101010101" pitchFamily="2" charset="-122"/>
              </a:rPr>
              <a:t>then</a:t>
            </a:r>
            <a:r>
              <a:rPr lang="en-US" altLang="zh-CN" b="1" dirty="0">
                <a:ea typeface="宋体" panose="02010600030101010101" pitchFamily="2" charset="-122"/>
              </a:rPr>
              <a:t> I‘ll go skiing.</a:t>
            </a:r>
            <a:endParaRPr lang="zh-CN" altLang="en-US" b="1" dirty="0">
              <a:ea typeface="宋体" panose="02010600030101010101" pitchFamily="2" charset="-122"/>
            </a:endParaRPr>
          </a:p>
          <a:p>
            <a:pPr lvl="1">
              <a:buFontTx/>
              <a:buNone/>
            </a:pPr>
            <a:endParaRPr lang="zh-CN" altLang="en-US" b="1" dirty="0">
              <a:ea typeface="宋体" panose="02010600030101010101" pitchFamily="2" charset="-122"/>
            </a:endParaRPr>
          </a:p>
          <a:p>
            <a:pPr lvl="1">
              <a:buFontTx/>
              <a:buNone/>
            </a:pPr>
            <a:endParaRPr lang="zh-CN" altLang="en-US" b="1" dirty="0">
              <a:ea typeface="宋体" panose="02010600030101010101" pitchFamily="2" charset="-122"/>
            </a:endParaRPr>
          </a:p>
          <a:p>
            <a:pPr>
              <a:buFontTx/>
              <a:buNone/>
            </a:pPr>
            <a:endParaRPr lang="zh-CN" altLang="en-US" b="1" dirty="0">
              <a:ea typeface="宋体" panose="02010600030101010101" pitchFamily="2" charset="-122"/>
            </a:endParaRPr>
          </a:p>
        </p:txBody>
      </p:sp>
      <p:pic>
        <p:nvPicPr>
          <p:cNvPr id="13" name="Picture 5" descr="Picture308">
            <a:extLst>
              <a:ext uri="{FF2B5EF4-FFF2-40B4-BE49-F238E27FC236}">
                <a16:creationId xmlns:a16="http://schemas.microsoft.com/office/drawing/2014/main" id="{FCD7B37A-D189-4E59-9878-A1CE1B68C7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5461" y="3981448"/>
            <a:ext cx="1154114" cy="95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Picture303">
            <a:extLst>
              <a:ext uri="{FF2B5EF4-FFF2-40B4-BE49-F238E27FC236}">
                <a16:creationId xmlns:a16="http://schemas.microsoft.com/office/drawing/2014/main" id="{231E01F4-1711-477D-AE81-FF6F89DA7E6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96815" y="3467352"/>
            <a:ext cx="20161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7">
            <a:extLst>
              <a:ext uri="{FF2B5EF4-FFF2-40B4-BE49-F238E27FC236}">
                <a16:creationId xmlns:a16="http://schemas.microsoft.com/office/drawing/2014/main" id="{30A116D1-E340-406F-AA43-84C2271EC417}"/>
              </a:ext>
            </a:extLst>
          </p:cNvPr>
          <p:cNvSpPr>
            <a:spLocks noChangeArrowheads="1"/>
          </p:cNvSpPr>
          <p:nvPr/>
        </p:nvSpPr>
        <p:spPr bwMode="auto">
          <a:xfrm>
            <a:off x="6161883" y="4294440"/>
            <a:ext cx="1081088" cy="288925"/>
          </a:xfrm>
          <a:prstGeom prst="rightArrow">
            <a:avLst>
              <a:gd name="adj1" fmla="val 50000"/>
              <a:gd name="adj2" fmla="val 93544"/>
            </a:avLst>
          </a:prstGeom>
          <a:solidFill>
            <a:srgbClr val="3399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800" b="1">
              <a:latin typeface="Times New Roman" panose="02020603050405020304" pitchFamily="18" charset="0"/>
            </a:endParaRPr>
          </a:p>
        </p:txBody>
      </p:sp>
      <p:sp>
        <p:nvSpPr>
          <p:cNvPr id="16" name="Oval 16">
            <a:extLst>
              <a:ext uri="{FF2B5EF4-FFF2-40B4-BE49-F238E27FC236}">
                <a16:creationId xmlns:a16="http://schemas.microsoft.com/office/drawing/2014/main" id="{E70AC72B-F293-4017-9BDA-AB028B19EF8D}"/>
              </a:ext>
            </a:extLst>
          </p:cNvPr>
          <p:cNvSpPr>
            <a:spLocks noChangeArrowheads="1"/>
          </p:cNvSpPr>
          <p:nvPr/>
        </p:nvSpPr>
        <p:spPr bwMode="auto">
          <a:xfrm flipH="1">
            <a:off x="2105026" y="1569907"/>
            <a:ext cx="2736850" cy="830997"/>
          </a:xfrm>
          <a:prstGeom prst="ellipse">
            <a:avLst/>
          </a:prstGeom>
          <a:ln/>
          <a:extLst>
            <a:ext uri="{91240B29-F687-4F45-9708-019B960494DF}">
              <a14:hiddenLine xmlns:a14="http://schemas.microsoft.com/office/drawing/2010/main" w="9525">
                <a:solidFill>
                  <a:srgbClr val="000000"/>
                </a:solidFill>
                <a:round/>
                <a:headEnd/>
                <a:tailEnd/>
              </a14:hiddenLine>
            </a:ext>
          </a:extLst>
        </p:spPr>
        <p:style>
          <a:lnRef idx="0">
            <a:schemeClr val="accent5"/>
          </a:lnRef>
          <a:fillRef idx="3">
            <a:schemeClr val="accent5"/>
          </a:fillRef>
          <a:effectRef idx="3">
            <a:schemeClr val="accent5"/>
          </a:effectRef>
          <a:fontRef idx="minor">
            <a:schemeClr val="lt1"/>
          </a:fontRef>
        </p:style>
        <p:txBody>
          <a:bodyPr wrap="none" lIns="0" rIns="0"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eaLnBrk="1" hangingPunct="1">
              <a:spcBef>
                <a:spcPct val="0"/>
              </a:spcBef>
              <a:buFontTx/>
              <a:buNone/>
            </a:pPr>
            <a:r>
              <a:rPr lang="en-US" altLang="zh-CN" b="1" dirty="0">
                <a:solidFill>
                  <a:schemeClr val="bg1"/>
                </a:solidFill>
                <a:latin typeface="+mn-lt"/>
                <a:ea typeface="楷体_GB2312" pitchFamily="49" charset="-122"/>
              </a:rPr>
              <a:t>Propositions</a:t>
            </a:r>
          </a:p>
        </p:txBody>
      </p:sp>
      <p:sp>
        <p:nvSpPr>
          <p:cNvPr id="17" name="AutoShape 19">
            <a:extLst>
              <a:ext uri="{FF2B5EF4-FFF2-40B4-BE49-F238E27FC236}">
                <a16:creationId xmlns:a16="http://schemas.microsoft.com/office/drawing/2014/main" id="{D6A71D3D-0C26-4C9C-9F2B-040ACD730A3E}"/>
              </a:ext>
            </a:extLst>
          </p:cNvPr>
          <p:cNvSpPr>
            <a:spLocks noChangeArrowheads="1"/>
          </p:cNvSpPr>
          <p:nvPr/>
        </p:nvSpPr>
        <p:spPr bwMode="auto">
          <a:xfrm>
            <a:off x="5489576" y="1065084"/>
            <a:ext cx="4117067" cy="720725"/>
          </a:xfrm>
          <a:prstGeom prst="bevel">
            <a:avLst>
              <a:gd name="adj" fmla="val 12500"/>
            </a:avLst>
          </a:prstGeom>
          <a:ln/>
          <a:extLst>
            <a:ext uri="{91240B29-F687-4F45-9708-019B960494DF}">
              <a14:hiddenLine xmlns:a14="http://schemas.microsoft.com/office/drawing/2010/main" w="9525">
                <a:solidFill>
                  <a:srgbClr val="000000"/>
                </a:solidFill>
                <a:miter lim="800000"/>
                <a:headEnd/>
                <a:tailEnd/>
              </a14:hiddenLine>
            </a:ext>
          </a:extLst>
        </p:spPr>
        <p:style>
          <a:lnRef idx="0">
            <a:schemeClr val="accent6"/>
          </a:lnRef>
          <a:fillRef idx="3">
            <a:schemeClr val="accent6"/>
          </a:fillRef>
          <a:effectRef idx="3">
            <a:schemeClr val="accent6"/>
          </a:effectRef>
          <a:fontRef idx="minor">
            <a:schemeClr val="lt1"/>
          </a:fontRef>
        </p:style>
        <p:txBody>
          <a:bodyPr wrap="none" lIns="0" rIns="0"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eaLnBrk="1" hangingPunct="1">
              <a:spcBef>
                <a:spcPct val="0"/>
              </a:spcBef>
              <a:buFontTx/>
              <a:buNone/>
            </a:pPr>
            <a:r>
              <a:rPr lang="en-US" altLang="zh-CN" b="1" dirty="0">
                <a:solidFill>
                  <a:schemeClr val="bg1"/>
                </a:solidFill>
                <a:effectLst>
                  <a:outerShdw blurRad="38100" dist="38100" dir="2700000" algn="tl">
                    <a:srgbClr val="000000">
                      <a:alpha val="43137"/>
                    </a:srgbClr>
                  </a:outerShdw>
                </a:effectLst>
                <a:latin typeface="+mn-lt"/>
                <a:ea typeface="楷体_GB2312" pitchFamily="49" charset="-122"/>
              </a:rPr>
              <a:t>Atomic Proposition</a:t>
            </a:r>
          </a:p>
        </p:txBody>
      </p:sp>
      <p:sp>
        <p:nvSpPr>
          <p:cNvPr id="18" name="AutoShape 8">
            <a:extLst>
              <a:ext uri="{FF2B5EF4-FFF2-40B4-BE49-F238E27FC236}">
                <a16:creationId xmlns:a16="http://schemas.microsoft.com/office/drawing/2014/main" id="{E9654357-1D9D-43C5-B4B2-4DE39D7A88D1}"/>
              </a:ext>
            </a:extLst>
          </p:cNvPr>
          <p:cNvSpPr>
            <a:spLocks/>
          </p:cNvSpPr>
          <p:nvPr/>
        </p:nvSpPr>
        <p:spPr bwMode="auto">
          <a:xfrm>
            <a:off x="4841876" y="1354008"/>
            <a:ext cx="360363" cy="1295400"/>
          </a:xfrm>
          <a:prstGeom prst="leftBrace">
            <a:avLst>
              <a:gd name="adj1" fmla="val 29956"/>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rIns="0"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800">
              <a:latin typeface="+mn-lt"/>
            </a:endParaRPr>
          </a:p>
        </p:txBody>
      </p:sp>
      <p:sp>
        <p:nvSpPr>
          <p:cNvPr id="19" name="AutoShape 9">
            <a:extLst>
              <a:ext uri="{FF2B5EF4-FFF2-40B4-BE49-F238E27FC236}">
                <a16:creationId xmlns:a16="http://schemas.microsoft.com/office/drawing/2014/main" id="{1C85E6DC-AFA0-4BB5-A2CC-EAA56723617F}"/>
              </a:ext>
            </a:extLst>
          </p:cNvPr>
          <p:cNvSpPr>
            <a:spLocks/>
          </p:cNvSpPr>
          <p:nvPr/>
        </p:nvSpPr>
        <p:spPr bwMode="auto">
          <a:xfrm>
            <a:off x="4986338" y="1282570"/>
            <a:ext cx="215900" cy="1366838"/>
          </a:xfrm>
          <a:prstGeom prst="leftBrace">
            <a:avLst>
              <a:gd name="adj1" fmla="val 52757"/>
              <a:gd name="adj2" fmla="val 50000"/>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800">
              <a:latin typeface="+mn-lt"/>
            </a:endParaRPr>
          </a:p>
        </p:txBody>
      </p:sp>
      <p:sp>
        <p:nvSpPr>
          <p:cNvPr id="20" name="AutoShape 19">
            <a:extLst>
              <a:ext uri="{FF2B5EF4-FFF2-40B4-BE49-F238E27FC236}">
                <a16:creationId xmlns:a16="http://schemas.microsoft.com/office/drawing/2014/main" id="{13BE3E2B-5F1C-4D1E-89D5-413BD8ECAE7E}"/>
              </a:ext>
            </a:extLst>
          </p:cNvPr>
          <p:cNvSpPr>
            <a:spLocks noChangeArrowheads="1"/>
          </p:cNvSpPr>
          <p:nvPr/>
        </p:nvSpPr>
        <p:spPr bwMode="auto">
          <a:xfrm>
            <a:off x="5489575" y="2074734"/>
            <a:ext cx="2592388" cy="720725"/>
          </a:xfrm>
          <a:prstGeom prst="bevel">
            <a:avLst>
              <a:gd name="adj" fmla="val 12500"/>
            </a:avLst>
          </a:prstGeom>
          <a:gradFill rotWithShape="0">
            <a:gsLst>
              <a:gs pos="0">
                <a:srgbClr val="C1C1C1"/>
              </a:gs>
              <a:gs pos="50000">
                <a:srgbClr val="FFFFFF"/>
              </a:gs>
              <a:gs pos="100000">
                <a:srgbClr val="C1C1C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eaLnBrk="1" hangingPunct="1">
              <a:spcBef>
                <a:spcPct val="0"/>
              </a:spcBef>
              <a:buFontTx/>
              <a:buNone/>
            </a:pPr>
            <a:r>
              <a:rPr lang="zh-CN" altLang="en-US" b="1">
                <a:solidFill>
                  <a:srgbClr val="FF0000"/>
                </a:solidFill>
                <a:latin typeface="+mn-lt"/>
                <a:ea typeface="楷体_GB2312" pitchFamily="49" charset="-122"/>
              </a:rPr>
              <a:t>？</a:t>
            </a:r>
          </a:p>
        </p:txBody>
      </p:sp>
      <p:sp>
        <p:nvSpPr>
          <p:cNvPr id="21" name="AutoShape 19">
            <a:extLst>
              <a:ext uri="{FF2B5EF4-FFF2-40B4-BE49-F238E27FC236}">
                <a16:creationId xmlns:a16="http://schemas.microsoft.com/office/drawing/2014/main" id="{9CECD866-51EF-409F-BB8C-4ED0615E9602}"/>
              </a:ext>
            </a:extLst>
          </p:cNvPr>
          <p:cNvSpPr>
            <a:spLocks noChangeArrowheads="1"/>
          </p:cNvSpPr>
          <p:nvPr/>
        </p:nvSpPr>
        <p:spPr bwMode="auto">
          <a:xfrm>
            <a:off x="5489575" y="2074733"/>
            <a:ext cx="5473700" cy="1079500"/>
          </a:xfrm>
          <a:prstGeom prst="bevel">
            <a:avLst>
              <a:gd name="adj" fmla="val 12500"/>
            </a:avLst>
          </a:prstGeom>
          <a:ln/>
          <a:extLst>
            <a:ext uri="{91240B29-F687-4F45-9708-019B960494DF}">
              <a14:hiddenLine xmlns:a14="http://schemas.microsoft.com/office/drawing/2010/main" w="9525">
                <a:solidFill>
                  <a:srgbClr val="000000"/>
                </a:solidFill>
                <a:miter lim="800000"/>
                <a:headEnd/>
                <a:tailEnd/>
              </a14:hiddenLine>
            </a:ext>
          </a:extLst>
        </p:spPr>
        <p:style>
          <a:lnRef idx="1">
            <a:schemeClr val="accent6"/>
          </a:lnRef>
          <a:fillRef idx="3">
            <a:schemeClr val="accent6"/>
          </a:fillRef>
          <a:effectRef idx="2">
            <a:schemeClr val="accent6"/>
          </a:effectRef>
          <a:fontRef idx="minor">
            <a:schemeClr val="lt1"/>
          </a:fontRef>
        </p:style>
        <p:txBody>
          <a:bodyPr wrap="none" lIns="0" rIns="0"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eaLnBrk="1" hangingPunct="1">
              <a:spcBef>
                <a:spcPct val="0"/>
              </a:spcBef>
              <a:buFontTx/>
              <a:buNone/>
            </a:pPr>
            <a:r>
              <a:rPr lang="en-US" altLang="zh-CN" b="1" dirty="0">
                <a:solidFill>
                  <a:schemeClr val="bg1"/>
                </a:solidFill>
                <a:effectLst>
                  <a:outerShdw blurRad="38100" dist="38100" dir="2700000" algn="tl">
                    <a:srgbClr val="000000">
                      <a:alpha val="43137"/>
                    </a:srgbClr>
                  </a:outerShdw>
                </a:effectLst>
                <a:latin typeface="+mn-lt"/>
                <a:ea typeface="楷体_GB2312" pitchFamily="49" charset="-122"/>
              </a:rPr>
              <a:t>Molecule/Compound</a:t>
            </a:r>
          </a:p>
          <a:p>
            <a:pPr algn="ctr" eaLnBrk="1" hangingPunct="1">
              <a:spcBef>
                <a:spcPct val="0"/>
              </a:spcBef>
              <a:buFontTx/>
              <a:buNone/>
            </a:pPr>
            <a:r>
              <a:rPr lang="en-US" altLang="zh-CN" b="1" dirty="0">
                <a:solidFill>
                  <a:schemeClr val="bg1"/>
                </a:solidFill>
                <a:effectLst>
                  <a:outerShdw blurRad="38100" dist="38100" dir="2700000" algn="tl">
                    <a:srgbClr val="000000">
                      <a:alpha val="43137"/>
                    </a:srgbClr>
                  </a:outerShdw>
                </a:effectLst>
                <a:latin typeface="+mn-lt"/>
                <a:ea typeface="楷体_GB2312" pitchFamily="49" charset="-122"/>
              </a:rPr>
              <a:t> Proposition (</a:t>
            </a:r>
            <a:r>
              <a:rPr lang="zh-CN" altLang="en-US" b="1" dirty="0">
                <a:solidFill>
                  <a:schemeClr val="bg1"/>
                </a:solidFill>
                <a:effectLst>
                  <a:outerShdw blurRad="38100" dist="38100" dir="2700000" algn="tl">
                    <a:srgbClr val="000000">
                      <a:alpha val="43137"/>
                    </a:srgbClr>
                  </a:outerShdw>
                </a:effectLst>
                <a:latin typeface="+mn-lt"/>
                <a:ea typeface="楷体_GB2312" pitchFamily="49" charset="-122"/>
              </a:rPr>
              <a:t>分子</a:t>
            </a:r>
            <a:r>
              <a:rPr lang="en-US" altLang="zh-CN" b="1" dirty="0">
                <a:solidFill>
                  <a:schemeClr val="bg1"/>
                </a:solidFill>
                <a:effectLst>
                  <a:outerShdw blurRad="38100" dist="38100" dir="2700000" algn="tl">
                    <a:srgbClr val="000000">
                      <a:alpha val="43137"/>
                    </a:srgbClr>
                  </a:outerShdw>
                </a:effectLst>
                <a:latin typeface="+mn-lt"/>
                <a:ea typeface="楷体_GB2312" pitchFamily="49" charset="-122"/>
              </a:rPr>
              <a:t>/</a:t>
            </a:r>
            <a:r>
              <a:rPr lang="zh-CN" altLang="en-US" b="1" dirty="0">
                <a:solidFill>
                  <a:schemeClr val="bg1"/>
                </a:solidFill>
                <a:effectLst>
                  <a:outerShdw blurRad="38100" dist="38100" dir="2700000" algn="tl">
                    <a:srgbClr val="000000">
                      <a:alpha val="43137"/>
                    </a:srgbClr>
                  </a:outerShdw>
                </a:effectLst>
                <a:latin typeface="+mn-lt"/>
                <a:ea typeface="楷体_GB2312" pitchFamily="49" charset="-122"/>
              </a:rPr>
              <a:t>复合命题</a:t>
            </a:r>
            <a:r>
              <a:rPr lang="en-US" altLang="zh-CN" b="1" dirty="0">
                <a:solidFill>
                  <a:schemeClr val="bg1"/>
                </a:solidFill>
                <a:effectLst>
                  <a:outerShdw blurRad="38100" dist="38100" dir="2700000" algn="tl">
                    <a:srgbClr val="000000">
                      <a:alpha val="43137"/>
                    </a:srgbClr>
                  </a:outerShdw>
                </a:effectLst>
                <a:latin typeface="+mn-lt"/>
                <a:ea typeface="楷体_GB2312" pitchFamily="49" charset="-122"/>
              </a:rPr>
              <a:t>)</a:t>
            </a:r>
          </a:p>
        </p:txBody>
      </p:sp>
      <p:sp>
        <p:nvSpPr>
          <p:cNvPr id="22" name="矩形 21">
            <a:extLst>
              <a:ext uri="{FF2B5EF4-FFF2-40B4-BE49-F238E27FC236}">
                <a16:creationId xmlns:a16="http://schemas.microsoft.com/office/drawing/2014/main" id="{9F9D72D5-86E3-481D-ABB0-93F8237DB4C7}"/>
              </a:ext>
            </a:extLst>
          </p:cNvPr>
          <p:cNvSpPr>
            <a:spLocks noChangeArrowheads="1"/>
          </p:cNvSpPr>
          <p:nvPr/>
        </p:nvSpPr>
        <p:spPr bwMode="auto">
          <a:xfrm>
            <a:off x="2461411" y="5252372"/>
            <a:ext cx="898491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914400" indent="-45720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lvl="1" eaLnBrk="1" hangingPunct="1">
              <a:spcBef>
                <a:spcPct val="0"/>
              </a:spcBef>
              <a:buFont typeface="Wingdings" panose="05000000000000000000" pitchFamily="2" charset="2"/>
              <a:buChar char="Ø"/>
            </a:pPr>
            <a:r>
              <a:rPr kumimoji="0" lang="en-US" altLang="zh-CN" sz="2400" b="1" dirty="0">
                <a:solidFill>
                  <a:srgbClr val="C00000"/>
                </a:solidFill>
                <a:latin typeface="+mn-lt"/>
              </a:rPr>
              <a:t>If </a:t>
            </a:r>
            <a:r>
              <a:rPr kumimoji="0" lang="en-US" altLang="zh-CN" sz="2400" b="1" dirty="0">
                <a:latin typeface="+mn-lt"/>
              </a:rPr>
              <a:t>it doesn't rain next Sunday </a:t>
            </a:r>
            <a:r>
              <a:rPr kumimoji="0" lang="en-US" altLang="zh-CN" sz="2400" b="1" dirty="0">
                <a:solidFill>
                  <a:srgbClr val="C00000"/>
                </a:solidFill>
                <a:latin typeface="+mn-lt"/>
              </a:rPr>
              <a:t>and</a:t>
            </a:r>
            <a:r>
              <a:rPr kumimoji="0" lang="en-US" altLang="zh-CN" sz="2400" b="1" dirty="0">
                <a:latin typeface="+mn-lt"/>
              </a:rPr>
              <a:t> there are no exams, I'll go to the beach.</a:t>
            </a:r>
          </a:p>
          <a:p>
            <a:pPr lvl="1" eaLnBrk="1" hangingPunct="1">
              <a:spcBef>
                <a:spcPct val="0"/>
              </a:spcBef>
              <a:buFont typeface="Wingdings" panose="05000000000000000000" pitchFamily="2" charset="2"/>
              <a:buChar char="Ø"/>
            </a:pPr>
            <a:r>
              <a:rPr kumimoji="0" lang="en-US" altLang="zh-CN" sz="2400" b="1" dirty="0">
                <a:latin typeface="+mn-lt"/>
              </a:rPr>
              <a:t>Ming Zhao </a:t>
            </a:r>
            <a:r>
              <a:rPr kumimoji="0" lang="en-US" altLang="zh-CN" sz="2400" b="1" dirty="0">
                <a:solidFill>
                  <a:srgbClr val="C00000"/>
                </a:solidFill>
                <a:latin typeface="+mn-lt"/>
              </a:rPr>
              <a:t>or </a:t>
            </a:r>
            <a:r>
              <a:rPr kumimoji="0" lang="en-US" altLang="zh-CN" sz="2400" b="1" dirty="0" err="1">
                <a:latin typeface="+mn-lt"/>
              </a:rPr>
              <a:t>Qiang</a:t>
            </a:r>
            <a:r>
              <a:rPr kumimoji="0" lang="en-US" altLang="zh-CN" sz="2400" b="1" dirty="0">
                <a:latin typeface="+mn-lt"/>
              </a:rPr>
              <a:t> Zhang in our class will attend this speech contest.</a:t>
            </a:r>
            <a:endParaRPr kumimoji="0" lang="zh-CN" altLang="en-US" sz="2400" b="1" dirty="0">
              <a:latin typeface="+mn-lt"/>
            </a:endParaRPr>
          </a:p>
        </p:txBody>
      </p:sp>
      <p:sp>
        <p:nvSpPr>
          <p:cNvPr id="24" name="矩形 23">
            <a:extLst>
              <a:ext uri="{FF2B5EF4-FFF2-40B4-BE49-F238E27FC236}">
                <a16:creationId xmlns:a16="http://schemas.microsoft.com/office/drawing/2014/main" id="{E44B947C-5A75-480F-9168-99ED28055D6E}"/>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什么是命题</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8941161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nodePh="1">
                                  <p:stCondLst>
                                    <p:cond delay="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linds(horizontal)">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 calcmode="lin" valueType="num">
                                      <p:cBhvr additive="base">
                                        <p:cTn id="2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 calcmode="lin" valueType="num">
                                      <p:cBhvr additive="base">
                                        <p:cTn id="4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2">
                                            <p:txEl>
                                              <p:pRg st="1" end="1"/>
                                            </p:txEl>
                                          </p:spTgt>
                                        </p:tgtEl>
                                        <p:attrNameLst>
                                          <p:attrName>style.visibility</p:attrName>
                                        </p:attrNameLst>
                                      </p:cBhvr>
                                      <p:to>
                                        <p:strVal val="visible"/>
                                      </p:to>
                                    </p:set>
                                    <p:anim calcmode="lin" valueType="num">
                                      <p:cBhvr additive="base">
                                        <p:cTn id="5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Connectives</a:t>
            </a:r>
            <a:r>
              <a:rPr lang="zh-CN" altLang="en-US" sz="4800" b="1" dirty="0">
                <a:solidFill>
                  <a:schemeClr val="bg1"/>
                </a:solidFill>
                <a:effectLst>
                  <a:outerShdw blurRad="38100" dist="38100" dir="2700000" algn="tl">
                    <a:srgbClr val="000000">
                      <a:alpha val="43137"/>
                    </a:srgbClr>
                  </a:outerShdw>
                </a:effectLst>
                <a:cs typeface="+mn-ea"/>
                <a:sym typeface="+mn-lt"/>
              </a:rPr>
              <a:t> （联结词）</a:t>
            </a:r>
            <a:endParaRPr lang="en-US" altLang="zh-CN" sz="48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4D76BFFF-F7EA-43C1-B13B-D4EC5A3192E1}"/>
              </a:ext>
            </a:extLst>
          </p:cNvPr>
          <p:cNvSpPr txBox="1">
            <a:spLocks noChangeArrowheads="1"/>
          </p:cNvSpPr>
          <p:nvPr/>
        </p:nvSpPr>
        <p:spPr>
          <a:xfrm>
            <a:off x="2278698" y="1333500"/>
            <a:ext cx="9373552" cy="45339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457200">
              <a:buFont typeface="Wingdings" panose="05000000000000000000" pitchFamily="2" charset="2"/>
              <a:buChar char="l"/>
            </a:pPr>
            <a:r>
              <a:rPr lang="en-US" altLang="zh-CN" dirty="0">
                <a:ea typeface="宋体" panose="02010600030101010101" pitchFamily="2" charset="-122"/>
                <a:cs typeface="Times New Roman" panose="02020603050405020304" pitchFamily="18" charset="0"/>
              </a:rPr>
              <a:t>If </a:t>
            </a:r>
            <a:r>
              <a:rPr lang="en-US" altLang="zh-CN" i="1" dirty="0">
                <a:ea typeface="宋体" panose="02010600030101010101" pitchFamily="2" charset="-122"/>
                <a:cs typeface="Times New Roman" panose="02020603050405020304" pitchFamily="18" charset="0"/>
              </a:rPr>
              <a:t>P</a:t>
            </a:r>
            <a:r>
              <a:rPr lang="en-US" altLang="zh-CN" dirty="0">
                <a:ea typeface="宋体" panose="02010600030101010101" pitchFamily="2" charset="-122"/>
                <a:cs typeface="Times New Roman" panose="02020603050405020304" pitchFamily="18" charset="0"/>
              </a:rPr>
              <a:t> and </a:t>
            </a:r>
            <a:r>
              <a:rPr lang="en-US" altLang="zh-CN" i="1" dirty="0">
                <a:ea typeface="宋体" panose="02010600030101010101" pitchFamily="2" charset="-122"/>
                <a:cs typeface="Times New Roman" panose="02020603050405020304" pitchFamily="18" charset="0"/>
              </a:rPr>
              <a:t>Q</a:t>
            </a:r>
            <a:r>
              <a:rPr lang="en-US" altLang="zh-CN" dirty="0">
                <a:ea typeface="宋体" panose="02010600030101010101" pitchFamily="2" charset="-122"/>
                <a:cs typeface="Times New Roman" panose="02020603050405020304" pitchFamily="18" charset="0"/>
              </a:rPr>
              <a:t> are propositions, new </a:t>
            </a:r>
            <a:r>
              <a:rPr lang="en-US" altLang="zh-CN" b="1" dirty="0">
                <a:ea typeface="宋体" panose="02010600030101010101" pitchFamily="2" charset="-122"/>
                <a:cs typeface="Times New Roman" panose="02020603050405020304" pitchFamily="18" charset="0"/>
              </a:rPr>
              <a:t>compound propositions </a:t>
            </a:r>
            <a:r>
              <a:rPr lang="en-US" altLang="zh-CN" dirty="0">
                <a:ea typeface="宋体" panose="02010600030101010101" pitchFamily="2" charset="-122"/>
                <a:cs typeface="Times New Roman" panose="02020603050405020304" pitchFamily="18" charset="0"/>
              </a:rPr>
              <a:t>can be formed by using logic operators, also called </a:t>
            </a:r>
            <a:r>
              <a:rPr lang="en-US" altLang="zh-CN" b="1" dirty="0">
                <a:ea typeface="宋体" panose="02010600030101010101" pitchFamily="2" charset="-122"/>
                <a:cs typeface="Times New Roman" panose="02020603050405020304" pitchFamily="18" charset="0"/>
              </a:rPr>
              <a:t>connectives.</a:t>
            </a:r>
            <a:endParaRPr lang="en-US" altLang="zh-CN" dirty="0">
              <a:ea typeface="宋体" panose="02010600030101010101" pitchFamily="2" charset="-122"/>
              <a:cs typeface="Times New Roman" panose="02020603050405020304" pitchFamily="18" charset="0"/>
            </a:endParaRPr>
          </a:p>
          <a:p>
            <a:pPr marL="685800" indent="-457200">
              <a:buFont typeface="Wingdings" panose="05000000000000000000" pitchFamily="2" charset="2"/>
              <a:buChar char="l"/>
            </a:pPr>
            <a:r>
              <a:rPr lang="en-US" altLang="zh-CN" b="1" dirty="0">
                <a:ea typeface="宋体" panose="02010600030101010101" pitchFamily="2" charset="-122"/>
                <a:cs typeface="Times New Roman" panose="02020603050405020304" pitchFamily="18" charset="0"/>
              </a:rPr>
              <a:t>Most common connectives: </a:t>
            </a:r>
          </a:p>
          <a:p>
            <a:pPr marL="685800" indent="-457200">
              <a:buFont typeface="Wingdings" panose="05000000000000000000" pitchFamily="2" charset="2"/>
              <a:buChar char="Ø"/>
            </a:pPr>
            <a:r>
              <a:rPr lang="en-US" altLang="zh-CN" b="1" dirty="0">
                <a:solidFill>
                  <a:srgbClr val="FF0000"/>
                </a:solidFill>
                <a:ea typeface="宋体" panose="02010600030101010101" pitchFamily="2" charset="-122"/>
                <a:cs typeface="Times New Roman" panose="02020603050405020304" pitchFamily="18" charset="0"/>
              </a:rPr>
              <a:t>Negation (</a:t>
            </a:r>
            <a:r>
              <a:rPr lang="zh-CN" altLang="en-US" b="1" dirty="0">
                <a:solidFill>
                  <a:srgbClr val="FF0000"/>
                </a:solidFill>
                <a:ea typeface="宋体" panose="02010600030101010101" pitchFamily="2" charset="-122"/>
                <a:cs typeface="Times New Roman" panose="02020603050405020304" pitchFamily="18" charset="0"/>
              </a:rPr>
              <a:t>否定</a:t>
            </a:r>
            <a:r>
              <a:rPr lang="en-US" altLang="zh-CN" b="1" dirty="0">
                <a:solidFill>
                  <a:srgbClr val="FF0000"/>
                </a:solidFill>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NOT </a:t>
            </a:r>
            <a:r>
              <a:rPr lang="en-US" altLang="zh-CN" dirty="0">
                <a:ea typeface="宋体" panose="02010600030101010101" pitchFamily="2" charset="-122"/>
                <a:cs typeface="Times New Roman" panose="02020603050405020304" pitchFamily="18" charset="0"/>
                <a:sym typeface="+mn-lt"/>
              </a:rPr>
              <a:t>¬</a:t>
            </a:r>
            <a:r>
              <a:rPr lang="en-US" altLang="zh-CN" b="1" dirty="0">
                <a:ea typeface="宋体" panose="02010600030101010101" pitchFamily="2" charset="-122"/>
                <a:cs typeface="Times New Roman" panose="02020603050405020304" pitchFamily="18" charset="0"/>
                <a:sym typeface="+mn-lt"/>
              </a:rPr>
              <a:t> </a:t>
            </a:r>
            <a:endParaRPr lang="en-US" altLang="zh-CN" b="1" dirty="0">
              <a:ea typeface="宋体" panose="02010600030101010101" pitchFamily="2" charset="-122"/>
              <a:cs typeface="Times New Roman" panose="02020603050405020304" pitchFamily="18" charset="0"/>
            </a:endParaRPr>
          </a:p>
          <a:p>
            <a:pPr marL="685800" indent="-457200">
              <a:buFont typeface="Wingdings" panose="05000000000000000000" pitchFamily="2" charset="2"/>
              <a:buChar char="Ø"/>
            </a:pPr>
            <a:r>
              <a:rPr lang="en-US" altLang="zh-CN" b="1" dirty="0">
                <a:solidFill>
                  <a:srgbClr val="FF0000"/>
                </a:solidFill>
                <a:ea typeface="宋体" panose="02010600030101010101" pitchFamily="2" charset="-122"/>
                <a:cs typeface="Times New Roman" panose="02020603050405020304" pitchFamily="18" charset="0"/>
              </a:rPr>
              <a:t>Conjunction (</a:t>
            </a:r>
            <a:r>
              <a:rPr lang="zh-CN" altLang="en-US" b="1" dirty="0">
                <a:solidFill>
                  <a:srgbClr val="FF0000"/>
                </a:solidFill>
                <a:ea typeface="宋体" panose="02010600030101010101" pitchFamily="2" charset="-122"/>
                <a:cs typeface="Times New Roman" panose="02020603050405020304" pitchFamily="18" charset="0"/>
              </a:rPr>
              <a:t>合取</a:t>
            </a:r>
            <a:r>
              <a:rPr lang="en-US" altLang="zh-CN" b="1" dirty="0">
                <a:solidFill>
                  <a:srgbClr val="FF0000"/>
                </a:solidFill>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AND </a:t>
            </a:r>
            <a:r>
              <a:rPr lang="en-US" altLang="zh-CN" b="1" dirty="0">
                <a:ea typeface="宋体" panose="02010600030101010101" pitchFamily="2" charset="-122"/>
                <a:cs typeface="Times New Roman" panose="02020603050405020304" pitchFamily="18" charset="0"/>
                <a:sym typeface="Symbol" panose="05050102010706020507" pitchFamily="18" charset="2"/>
              </a:rPr>
              <a:t></a:t>
            </a:r>
            <a:endParaRPr lang="en-US" altLang="zh-CN" b="1" dirty="0">
              <a:ea typeface="宋体" panose="02010600030101010101" pitchFamily="2" charset="-122"/>
              <a:cs typeface="Times New Roman" panose="02020603050405020304" pitchFamily="18" charset="0"/>
            </a:endParaRPr>
          </a:p>
          <a:p>
            <a:pPr marL="685800" indent="-457200">
              <a:buFont typeface="Wingdings" panose="05000000000000000000" pitchFamily="2" charset="2"/>
              <a:buChar char="Ø"/>
            </a:pPr>
            <a:r>
              <a:rPr lang="en-US" altLang="zh-CN" b="1" dirty="0">
                <a:solidFill>
                  <a:srgbClr val="FF0000"/>
                </a:solidFill>
                <a:ea typeface="宋体" panose="02010600030101010101" pitchFamily="2" charset="-122"/>
                <a:cs typeface="Times New Roman" panose="02020603050405020304" pitchFamily="18" charset="0"/>
              </a:rPr>
              <a:t>Disjunction (</a:t>
            </a:r>
            <a:r>
              <a:rPr lang="zh-CN" altLang="en-US" b="1" dirty="0">
                <a:solidFill>
                  <a:srgbClr val="FF0000"/>
                </a:solidFill>
                <a:ea typeface="宋体" panose="02010600030101010101" pitchFamily="2" charset="-122"/>
                <a:cs typeface="Times New Roman" panose="02020603050405020304" pitchFamily="18" charset="0"/>
              </a:rPr>
              <a:t>析取</a:t>
            </a:r>
            <a:r>
              <a:rPr lang="en-US" altLang="zh-CN" b="1" dirty="0">
                <a:solidFill>
                  <a:srgbClr val="FF0000"/>
                </a:solidFill>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OR </a:t>
            </a:r>
            <a:r>
              <a:rPr lang="en-US" altLang="zh-CN" b="1" dirty="0">
                <a:ea typeface="宋体" panose="02010600030101010101" pitchFamily="2" charset="-122"/>
                <a:cs typeface="Times New Roman" panose="02020603050405020304" pitchFamily="18" charset="0"/>
                <a:sym typeface="Symbol" panose="05050102010706020507" pitchFamily="18" charset="2"/>
              </a:rPr>
              <a:t></a:t>
            </a:r>
            <a:endParaRPr lang="en-US" altLang="zh-CN" b="1" dirty="0">
              <a:ea typeface="宋体" panose="02010600030101010101" pitchFamily="2" charset="-122"/>
              <a:cs typeface="Times New Roman" panose="02020603050405020304" pitchFamily="18" charset="0"/>
            </a:endParaRPr>
          </a:p>
          <a:p>
            <a:pPr marL="685800" indent="-457200">
              <a:buFont typeface="Wingdings" panose="05000000000000000000" pitchFamily="2" charset="2"/>
              <a:buChar char="Ø"/>
            </a:pPr>
            <a:r>
              <a:rPr lang="en-US" altLang="zh-CN" b="1" dirty="0">
                <a:solidFill>
                  <a:srgbClr val="FF0000"/>
                </a:solidFill>
                <a:ea typeface="宋体" panose="02010600030101010101" pitchFamily="2" charset="-122"/>
                <a:cs typeface="Times New Roman" panose="02020603050405020304" pitchFamily="18" charset="0"/>
              </a:rPr>
              <a:t>Exclusive disjunction (</a:t>
            </a:r>
            <a:r>
              <a:rPr lang="zh-CN" altLang="en-US" b="1" dirty="0">
                <a:solidFill>
                  <a:srgbClr val="FF0000"/>
                </a:solidFill>
                <a:ea typeface="宋体" panose="02010600030101010101" pitchFamily="2" charset="-122"/>
                <a:cs typeface="Times New Roman" panose="02020603050405020304" pitchFamily="18" charset="0"/>
              </a:rPr>
              <a:t>异或</a:t>
            </a:r>
            <a:r>
              <a:rPr lang="en-US" altLang="zh-CN" b="1" dirty="0">
                <a:solidFill>
                  <a:srgbClr val="FF0000"/>
                </a:solidFill>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Exclusive OR </a:t>
            </a:r>
            <a:r>
              <a:rPr lang="en-US" altLang="zh-CN" b="1" dirty="0">
                <a:ea typeface="宋体" panose="02010600030101010101" pitchFamily="2" charset="-122"/>
                <a:cs typeface="Times New Roman" panose="02020603050405020304" pitchFamily="18" charset="0"/>
                <a:sym typeface="Symbol" panose="05050102010706020507" pitchFamily="18" charset="2"/>
              </a:rPr>
              <a:t></a:t>
            </a:r>
            <a:endParaRPr lang="en-US" altLang="zh-CN" b="1" dirty="0">
              <a:ea typeface="宋体" panose="02010600030101010101" pitchFamily="2" charset="-122"/>
              <a:cs typeface="Times New Roman" panose="02020603050405020304" pitchFamily="18" charset="0"/>
            </a:endParaRPr>
          </a:p>
          <a:p>
            <a:pPr marL="685800" indent="-457200">
              <a:buFont typeface="Wingdings" panose="05000000000000000000" pitchFamily="2" charset="2"/>
              <a:buChar char="Ø"/>
            </a:pPr>
            <a:r>
              <a:rPr lang="en-US" altLang="zh-CN" b="1" dirty="0">
                <a:solidFill>
                  <a:srgbClr val="FF0000"/>
                </a:solidFill>
                <a:ea typeface="宋体" panose="02010600030101010101" pitchFamily="2" charset="-122"/>
                <a:cs typeface="Times New Roman" panose="02020603050405020304" pitchFamily="18" charset="0"/>
              </a:rPr>
              <a:t>Implication(</a:t>
            </a:r>
            <a:r>
              <a:rPr lang="zh-CN" altLang="en-US" b="1" dirty="0">
                <a:solidFill>
                  <a:srgbClr val="FF0000"/>
                </a:solidFill>
                <a:ea typeface="宋体" panose="02010600030101010101" pitchFamily="2" charset="-122"/>
                <a:cs typeface="Times New Roman" panose="02020603050405020304" pitchFamily="18" charset="0"/>
              </a:rPr>
              <a:t>蕴含</a:t>
            </a:r>
            <a:r>
              <a:rPr lang="en-US" altLang="zh-CN" b="1" dirty="0">
                <a:solidFill>
                  <a:srgbClr val="FF0000"/>
                </a:solidFill>
                <a:ea typeface="宋体" panose="02010600030101010101" pitchFamily="2" charset="-122"/>
                <a:cs typeface="Times New Roman" panose="02020603050405020304" pitchFamily="18" charset="0"/>
              </a:rPr>
              <a:t>) </a:t>
            </a:r>
            <a:r>
              <a:rPr lang="en-US" altLang="zh-CN" b="1" dirty="0">
                <a:ea typeface="宋体" panose="02010600030101010101" pitchFamily="2" charset="-122"/>
                <a:cs typeface="Times New Roman" panose="02020603050405020304" pitchFamily="18" charset="0"/>
              </a:rPr>
              <a:t>(Conditional Statement) </a:t>
            </a:r>
            <a:r>
              <a:rPr lang="en-US" altLang="zh-CN" b="1" dirty="0">
                <a:ea typeface="宋体" panose="02010600030101010101" pitchFamily="2" charset="-122"/>
                <a:cs typeface="Times New Roman" panose="02020603050405020304" pitchFamily="18" charset="0"/>
                <a:sym typeface="Symbol" panose="05050102010706020507" pitchFamily="18" charset="2"/>
              </a:rPr>
              <a:t></a:t>
            </a:r>
            <a:endParaRPr lang="zh-CN" altLang="en-US" b="1" dirty="0">
              <a:ea typeface="宋体" panose="02010600030101010101" pitchFamily="2" charset="-122"/>
              <a:cs typeface="Times New Roman" panose="02020603050405020304" pitchFamily="18" charset="0"/>
            </a:endParaRPr>
          </a:p>
          <a:p>
            <a:pPr marL="685800" indent="-457200">
              <a:buFont typeface="Wingdings" panose="05000000000000000000" pitchFamily="2" charset="2"/>
              <a:buChar char="Ø"/>
            </a:pPr>
            <a:r>
              <a:rPr lang="en-US" altLang="zh-CN" b="1" dirty="0">
                <a:solidFill>
                  <a:srgbClr val="FF0000"/>
                </a:solidFill>
                <a:ea typeface="宋体" panose="02010600030101010101" pitchFamily="2" charset="-122"/>
                <a:cs typeface="Times New Roman" panose="02020603050405020304" pitchFamily="18" charset="0"/>
              </a:rPr>
              <a:t>Double implication (</a:t>
            </a:r>
            <a:r>
              <a:rPr lang="zh-CN" altLang="en-US" b="1" dirty="0">
                <a:solidFill>
                  <a:srgbClr val="FF0000"/>
                </a:solidFill>
                <a:ea typeface="宋体" panose="02010600030101010101" pitchFamily="2" charset="-122"/>
                <a:cs typeface="Times New Roman" panose="02020603050405020304" pitchFamily="18" charset="0"/>
              </a:rPr>
              <a:t>等值</a:t>
            </a:r>
            <a:r>
              <a:rPr lang="en-US" altLang="zh-CN" b="1" dirty="0">
                <a:solidFill>
                  <a:srgbClr val="FF0000"/>
                </a:solidFill>
                <a:ea typeface="宋体" panose="02010600030101010101" pitchFamily="2" charset="-122"/>
                <a:cs typeface="Times New Roman" panose="02020603050405020304" pitchFamily="18" charset="0"/>
              </a:rPr>
              <a:t>) </a:t>
            </a:r>
            <a:r>
              <a:rPr lang="en-US" altLang="zh-CN" b="1" dirty="0">
                <a:ea typeface="宋体" panose="02010600030101010101" pitchFamily="2" charset="-122"/>
                <a:cs typeface="Times New Roman" panose="02020603050405020304" pitchFamily="18" charset="0"/>
              </a:rPr>
              <a:t>(Biconditional) </a:t>
            </a:r>
            <a:r>
              <a:rPr lang="en-US" altLang="zh-CN" b="1" dirty="0">
                <a:ea typeface="宋体" panose="02010600030101010101" pitchFamily="2" charset="-122"/>
                <a:cs typeface="Times New Roman" panose="02020603050405020304" pitchFamily="18" charset="0"/>
                <a:sym typeface="Symbol" panose="05050102010706020507" pitchFamily="18" charset="2"/>
              </a:rPr>
              <a:t></a:t>
            </a:r>
            <a:endParaRPr lang="zh-CN" altLang="en-US" b="1" dirty="0">
              <a:ea typeface="宋体"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1E2E9609-C31F-4623-BDE0-C1061A9EE52F}"/>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65657289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Negation (</a:t>
            </a:r>
            <a:r>
              <a:rPr lang="zh-CN" altLang="en-US" sz="4800" b="1" dirty="0">
                <a:solidFill>
                  <a:schemeClr val="bg1"/>
                </a:solidFill>
                <a:effectLst>
                  <a:outerShdw blurRad="38100" dist="38100" dir="2700000" algn="tl">
                    <a:srgbClr val="000000">
                      <a:alpha val="43137"/>
                    </a:srgbClr>
                  </a:outerShdw>
                </a:effectLst>
                <a:cs typeface="+mn-ea"/>
                <a:sym typeface="+mn-lt"/>
              </a:rPr>
              <a:t>否定</a:t>
            </a:r>
            <a:r>
              <a:rPr lang="en-US" altLang="zh-CN" sz="4800" b="1" dirty="0">
                <a:solidFill>
                  <a:schemeClr val="bg1"/>
                </a:solidFill>
                <a:effectLst>
                  <a:outerShdw blurRad="38100" dist="38100" dir="2700000" algn="tl">
                    <a:srgbClr val="000000">
                      <a:alpha val="43137"/>
                    </a:srgbClr>
                  </a:outerShdw>
                </a:effectLst>
                <a:cs typeface="+mn-ea"/>
                <a:sym typeface="+mn-lt"/>
              </a:rPr>
              <a:t>) — </a:t>
            </a:r>
            <a:r>
              <a:rPr lang="en-US" altLang="zh-CN" sz="4800" b="1" dirty="0">
                <a:solidFill>
                  <a:schemeClr val="bg1"/>
                </a:solidFill>
                <a:effectLst>
                  <a:outerShdw blurRad="38100" dist="38100" dir="2700000" algn="tl">
                    <a:srgbClr val="000000">
                      <a:alpha val="43137"/>
                    </a:srgbClr>
                  </a:outerShdw>
                </a:effectLst>
                <a:cs typeface="Times New Roman" panose="02020603050405020304" pitchFamily="18" charset="0"/>
                <a:sym typeface="+mn-lt"/>
              </a:rPr>
              <a:t>¬</a:t>
            </a:r>
            <a:r>
              <a:rPr lang="en-US" altLang="zh-CN" sz="4800" b="1" dirty="0">
                <a:solidFill>
                  <a:schemeClr val="bg1"/>
                </a:solidFill>
                <a:effectLst>
                  <a:outerShdw blurRad="38100" dist="38100" dir="2700000" algn="tl">
                    <a:srgbClr val="000000">
                      <a:alpha val="43137"/>
                    </a:srgbClr>
                  </a:outerShdw>
                </a:effectLst>
                <a:cs typeface="+mn-ea"/>
                <a:sym typeface="+mn-lt"/>
              </a:rPr>
              <a:t>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4" name="矩形: 圆角 13">
            <a:extLst>
              <a:ext uri="{FF2B5EF4-FFF2-40B4-BE49-F238E27FC236}">
                <a16:creationId xmlns:a16="http://schemas.microsoft.com/office/drawing/2014/main" id="{EE1FBB09-E8EF-4C4D-8B8D-46FF3910E6CE}"/>
              </a:ext>
            </a:extLst>
          </p:cNvPr>
          <p:cNvSpPr/>
          <p:nvPr/>
        </p:nvSpPr>
        <p:spPr>
          <a:xfrm>
            <a:off x="2133600" y="3216729"/>
            <a:ext cx="9682843" cy="3418114"/>
          </a:xfrm>
          <a:prstGeom prst="roundRect">
            <a:avLst>
              <a:gd name="adj" fmla="val 4837"/>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5" name="文本框 14">
            <a:extLst>
              <a:ext uri="{FF2B5EF4-FFF2-40B4-BE49-F238E27FC236}">
                <a16:creationId xmlns:a16="http://schemas.microsoft.com/office/drawing/2014/main" id="{EB819B37-7C53-4900-9A40-CC0F9244D196}"/>
              </a:ext>
            </a:extLst>
          </p:cNvPr>
          <p:cNvSpPr txBox="1"/>
          <p:nvPr/>
        </p:nvSpPr>
        <p:spPr>
          <a:xfrm>
            <a:off x="2237113" y="3488877"/>
            <a:ext cx="9475362" cy="3170099"/>
          </a:xfrm>
          <a:prstGeom prst="rect">
            <a:avLst/>
          </a:prstGeom>
          <a:noFill/>
        </p:spPr>
        <p:txBody>
          <a:bodyPr wrap="square">
            <a:spAutoFit/>
          </a:bodyPr>
          <a:lstStyle/>
          <a:p>
            <a:r>
              <a:rPr lang="en-US" altLang="zh-CN" sz="2000" dirty="0"/>
              <a:t>1. Find the negation of the statement “all prime Numbers are odd”.</a:t>
            </a:r>
          </a:p>
          <a:p>
            <a:r>
              <a:rPr lang="en-US" altLang="zh-CN" sz="2000" b="1" dirty="0"/>
              <a:t>SOLN: </a:t>
            </a:r>
          </a:p>
          <a:p>
            <a:pPr marL="342900" indent="-342900">
              <a:buFont typeface="Arial" panose="020B0604020202020204" pitchFamily="34" charset="0"/>
              <a:buChar char="•"/>
            </a:pPr>
            <a:r>
              <a:rPr lang="en-US" altLang="zh-CN" sz="2000" dirty="0"/>
              <a:t> “Not all prime Numbers are odd.”</a:t>
            </a:r>
          </a:p>
          <a:p>
            <a:pPr marL="342900" indent="-342900">
              <a:buFont typeface="Arial" panose="020B0604020202020204" pitchFamily="34" charset="0"/>
              <a:buChar char="•"/>
            </a:pPr>
            <a:r>
              <a:rPr lang="en-US" altLang="zh-CN" sz="2000" dirty="0"/>
              <a:t> “All prime Numbers are not odd.”	</a:t>
            </a:r>
            <a:endParaRPr lang="en-US" altLang="zh-CN" sz="2000" dirty="0">
              <a:highlight>
                <a:srgbClr val="FFFF00"/>
              </a:highlight>
            </a:endParaRPr>
          </a:p>
          <a:p>
            <a:r>
              <a:rPr lang="en-US" altLang="zh-CN" sz="2000" b="1" dirty="0">
                <a:highlight>
                  <a:srgbClr val="FFFF00"/>
                </a:highlight>
                <a:latin typeface="Times New Roman" panose="02020603050405020304" pitchFamily="18" charset="0"/>
                <a:cs typeface="Times New Roman" panose="02020603050405020304" pitchFamily="18" charset="0"/>
              </a:rPr>
              <a:t>Negation of the whole, not of the part</a:t>
            </a:r>
          </a:p>
          <a:p>
            <a:endParaRPr lang="en-US" altLang="zh-CN" sz="2000" b="1" dirty="0">
              <a:highlight>
                <a:srgbClr val="FFFF00"/>
              </a:highlight>
              <a:latin typeface="Times New Roman" panose="02020603050405020304" pitchFamily="18" charset="0"/>
              <a:cs typeface="Times New Roman" panose="02020603050405020304" pitchFamily="18" charset="0"/>
            </a:endParaRPr>
          </a:p>
          <a:p>
            <a:r>
              <a:rPr lang="en-US" altLang="zh-CN" sz="2000" dirty="0"/>
              <a:t>2. Find the negation of the proposition “Michael’s PC runs Linux”</a:t>
            </a:r>
          </a:p>
          <a:p>
            <a:r>
              <a:rPr lang="en-US" altLang="zh-CN" sz="2000" b="1" dirty="0"/>
              <a:t>SOLN: </a:t>
            </a:r>
          </a:p>
          <a:p>
            <a:pPr marL="342900" indent="-342900">
              <a:buFont typeface="Arial" panose="020B0604020202020204" pitchFamily="34" charset="0"/>
              <a:buChar char="•"/>
            </a:pPr>
            <a:r>
              <a:rPr lang="en-US" altLang="zh-CN" sz="2000" dirty="0"/>
              <a:t>“It is not the case that Michael’s PC runs Linux.”</a:t>
            </a:r>
          </a:p>
          <a:p>
            <a:pPr marL="342900" indent="-342900">
              <a:buFont typeface="Arial" panose="020B0604020202020204" pitchFamily="34" charset="0"/>
              <a:buChar char="•"/>
            </a:pPr>
            <a:r>
              <a:rPr lang="en-US" altLang="zh-CN" sz="2000" dirty="0"/>
              <a:t>“Michael’s PC does not run Linux.”</a:t>
            </a:r>
          </a:p>
        </p:txBody>
      </p:sp>
      <p:sp>
        <p:nvSpPr>
          <p:cNvPr id="19" name="矩形: 圆顶角 18">
            <a:extLst>
              <a:ext uri="{FF2B5EF4-FFF2-40B4-BE49-F238E27FC236}">
                <a16:creationId xmlns:a16="http://schemas.microsoft.com/office/drawing/2014/main" id="{22F1C9F6-5846-428A-9E78-EB23334874E2}"/>
              </a:ext>
            </a:extLst>
          </p:cNvPr>
          <p:cNvSpPr/>
          <p:nvPr/>
        </p:nvSpPr>
        <p:spPr>
          <a:xfrm>
            <a:off x="2133594" y="2939141"/>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0" name="矩形: 圆角 19">
            <a:extLst>
              <a:ext uri="{FF2B5EF4-FFF2-40B4-BE49-F238E27FC236}">
                <a16:creationId xmlns:a16="http://schemas.microsoft.com/office/drawing/2014/main" id="{FDD874E5-57D3-43F3-A84D-DD64103EF5F2}"/>
              </a:ext>
            </a:extLst>
          </p:cNvPr>
          <p:cNvSpPr/>
          <p:nvPr/>
        </p:nvSpPr>
        <p:spPr>
          <a:xfrm>
            <a:off x="2133600" y="1213753"/>
            <a:ext cx="9682843" cy="1496790"/>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000" dirty="0">
                <a:solidFill>
                  <a:schemeClr val="tx1"/>
                </a:solidFill>
                <a:latin typeface="+mj-lt"/>
              </a:rPr>
              <a:t>Let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be a proposition. The negation of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denoted by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 is the statement “It is not the case that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a:t>
            </a:r>
          </a:p>
          <a:p>
            <a:r>
              <a:rPr lang="en-US" altLang="zh-CN" sz="2000" dirty="0">
                <a:solidFill>
                  <a:schemeClr val="tx1"/>
                </a:solidFill>
                <a:latin typeface="+mj-lt"/>
              </a:rPr>
              <a:t>The proposition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is read “not p.” The truth value of the negation of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is the </a:t>
            </a:r>
            <a:r>
              <a:rPr lang="en-US" altLang="zh-CN" sz="2000" b="1" dirty="0">
                <a:solidFill>
                  <a:srgbClr val="FF0000"/>
                </a:solidFill>
                <a:latin typeface="+mj-lt"/>
              </a:rPr>
              <a:t>opposite</a:t>
            </a:r>
            <a:r>
              <a:rPr lang="en-US" altLang="zh-CN" sz="2000" dirty="0">
                <a:solidFill>
                  <a:schemeClr val="tx1"/>
                </a:solidFill>
                <a:latin typeface="+mj-lt"/>
              </a:rPr>
              <a:t> of the truth value of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a:t>
            </a:r>
          </a:p>
          <a:p>
            <a:endParaRPr lang="zh-CN" altLang="en-US" sz="2000" b="1" dirty="0">
              <a:solidFill>
                <a:schemeClr val="tx1"/>
              </a:solidFill>
              <a:latin typeface="+mj-lt"/>
            </a:endParaRPr>
          </a:p>
        </p:txBody>
      </p:sp>
      <p:sp>
        <p:nvSpPr>
          <p:cNvPr id="16" name="矩形 15">
            <a:extLst>
              <a:ext uri="{FF2B5EF4-FFF2-40B4-BE49-F238E27FC236}">
                <a16:creationId xmlns:a16="http://schemas.microsoft.com/office/drawing/2014/main" id="{7409C1BB-8850-44C5-8991-046FA3BF5963}"/>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u="sng" dirty="0">
                <a:solidFill>
                  <a:schemeClr val="bg1"/>
                </a:solidFill>
                <a:cs typeface="+mn-ea"/>
                <a:sym typeface="+mn-lt"/>
              </a:rPr>
              <a:t>非  </a:t>
            </a:r>
            <a:r>
              <a:rPr lang="zh-CN" altLang="en-US" dirty="0">
                <a:solidFill>
                  <a:schemeClr val="bg1">
                    <a:lumMod val="65000"/>
                  </a:schemeClr>
                </a:solidFill>
                <a:cs typeface="+mn-ea"/>
                <a:sym typeface="+mn-lt"/>
              </a:rPr>
              <a:t>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32261663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Negation (</a:t>
            </a:r>
            <a:r>
              <a:rPr lang="zh-CN" altLang="en-US" sz="4800" b="1" dirty="0">
                <a:solidFill>
                  <a:schemeClr val="bg1"/>
                </a:solidFill>
                <a:effectLst>
                  <a:outerShdw blurRad="38100" dist="38100" dir="2700000" algn="tl">
                    <a:srgbClr val="000000">
                      <a:alpha val="43137"/>
                    </a:srgbClr>
                  </a:outerShdw>
                </a:effectLst>
                <a:cs typeface="+mn-ea"/>
                <a:sym typeface="+mn-lt"/>
              </a:rPr>
              <a:t>否定</a:t>
            </a:r>
            <a:r>
              <a:rPr lang="en-US" altLang="zh-CN" sz="4800" b="1" dirty="0">
                <a:solidFill>
                  <a:schemeClr val="bg1"/>
                </a:solidFill>
                <a:effectLst>
                  <a:outerShdw blurRad="38100" dist="38100" dir="2700000" algn="tl">
                    <a:srgbClr val="000000">
                      <a:alpha val="43137"/>
                    </a:srgbClr>
                  </a:outerShdw>
                </a:effectLst>
                <a:cs typeface="+mn-ea"/>
                <a:sym typeface="+mn-lt"/>
              </a:rPr>
              <a:t>) — </a:t>
            </a:r>
            <a:r>
              <a:rPr lang="en-US" altLang="zh-CN" sz="4800" b="1" dirty="0">
                <a:solidFill>
                  <a:schemeClr val="bg1"/>
                </a:solidFill>
                <a:effectLst>
                  <a:outerShdw blurRad="38100" dist="38100" dir="2700000" algn="tl">
                    <a:srgbClr val="000000">
                      <a:alpha val="43137"/>
                    </a:srgbClr>
                  </a:outerShdw>
                </a:effectLst>
                <a:cs typeface="Times New Roman" panose="02020603050405020304" pitchFamily="18" charset="0"/>
                <a:sym typeface="+mn-lt"/>
              </a:rPr>
              <a:t>¬</a:t>
            </a:r>
            <a:r>
              <a:rPr lang="en-US" altLang="zh-CN" sz="4800" b="1" dirty="0">
                <a:solidFill>
                  <a:schemeClr val="bg1"/>
                </a:solidFill>
                <a:effectLst>
                  <a:outerShdw blurRad="38100" dist="38100" dir="2700000" algn="tl">
                    <a:srgbClr val="000000">
                      <a:alpha val="43137"/>
                    </a:srgbClr>
                  </a:outerShdw>
                </a:effectLst>
                <a:cs typeface="+mn-ea"/>
                <a:sym typeface="+mn-lt"/>
              </a:rPr>
              <a:t>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241">
            <a:extLst>
              <a:ext uri="{FF2B5EF4-FFF2-40B4-BE49-F238E27FC236}">
                <a16:creationId xmlns:a16="http://schemas.microsoft.com/office/drawing/2014/main" id="{DAD21C2A-7635-406B-B2F0-B4E5AD28207D}"/>
              </a:ext>
            </a:extLst>
          </p:cNvPr>
          <p:cNvSpPr txBox="1">
            <a:spLocks noChangeArrowheads="1"/>
          </p:cNvSpPr>
          <p:nvPr/>
        </p:nvSpPr>
        <p:spPr bwMode="auto">
          <a:xfrm>
            <a:off x="5952174" y="4084003"/>
            <a:ext cx="503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800" dirty="0">
                <a:latin typeface="Times New Roman" panose="02020603050405020304" pitchFamily="18" charset="0"/>
              </a:rPr>
              <a:t>or</a:t>
            </a:r>
            <a:endParaRPr kumimoji="0" lang="zh-CN" altLang="en-US" sz="2800" dirty="0">
              <a:latin typeface="Times New Roman" panose="02020603050405020304" pitchFamily="18" charset="0"/>
            </a:endParaRPr>
          </a:p>
        </p:txBody>
      </p:sp>
      <p:sp>
        <p:nvSpPr>
          <p:cNvPr id="13" name="AutoShape 243">
            <a:extLst>
              <a:ext uri="{FF2B5EF4-FFF2-40B4-BE49-F238E27FC236}">
                <a16:creationId xmlns:a16="http://schemas.microsoft.com/office/drawing/2014/main" id="{D1279333-EE7B-46E5-9D97-F17907769F2B}"/>
              </a:ext>
            </a:extLst>
          </p:cNvPr>
          <p:cNvSpPr>
            <a:spLocks noChangeArrowheads="1"/>
          </p:cNvSpPr>
          <p:nvPr/>
        </p:nvSpPr>
        <p:spPr bwMode="auto">
          <a:xfrm>
            <a:off x="2025650" y="1492820"/>
            <a:ext cx="9766300" cy="1512859"/>
          </a:xfrm>
          <a:prstGeom prst="wedgeRectCallout">
            <a:avLst>
              <a:gd name="adj1" fmla="val -20935"/>
              <a:gd name="adj2" fmla="val 80165"/>
            </a:avLst>
          </a:prstGeom>
          <a:solidFill>
            <a:schemeClr val="bg1"/>
          </a:solidFill>
          <a:ln w="9525">
            <a:solidFill>
              <a:schemeClr val="tx1"/>
            </a:solidFill>
            <a:miter lim="800000"/>
            <a:headEnd/>
            <a:tailEnd/>
          </a:ln>
        </p:spPr>
        <p:txBody>
          <a:bodyPr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800" dirty="0">
                <a:solidFill>
                  <a:srgbClr val="FF0000"/>
                </a:solidFill>
                <a:latin typeface="+mn-lt"/>
              </a:rPr>
              <a:t>Truth table (</a:t>
            </a:r>
            <a:r>
              <a:rPr kumimoji="0" lang="zh-CN" altLang="en-US" sz="2800" dirty="0">
                <a:solidFill>
                  <a:srgbClr val="FF0000"/>
                </a:solidFill>
                <a:latin typeface="+mn-lt"/>
              </a:rPr>
              <a:t>真值表</a:t>
            </a:r>
            <a:r>
              <a:rPr kumimoji="0" lang="en-US" altLang="zh-CN" sz="2800" dirty="0">
                <a:solidFill>
                  <a:srgbClr val="FF0000"/>
                </a:solidFill>
                <a:latin typeface="+mn-lt"/>
              </a:rPr>
              <a:t>): </a:t>
            </a:r>
            <a:r>
              <a:rPr kumimoji="0" lang="en-US" altLang="zh-CN" sz="2400" dirty="0">
                <a:latin typeface="+mn-lt"/>
              </a:rPr>
              <a:t>using all possible combinations of the truth values of the operational object to determine the true or false of a proposition</a:t>
            </a:r>
            <a:endParaRPr kumimoji="0" lang="zh-CN" altLang="en-US" sz="2400" dirty="0">
              <a:latin typeface="+mn-lt"/>
            </a:endParaRPr>
          </a:p>
        </p:txBody>
      </p:sp>
      <p:graphicFrame>
        <p:nvGraphicFramePr>
          <p:cNvPr id="14" name="Group 247">
            <a:extLst>
              <a:ext uri="{FF2B5EF4-FFF2-40B4-BE49-F238E27FC236}">
                <a16:creationId xmlns:a16="http://schemas.microsoft.com/office/drawing/2014/main" id="{170AD51A-C706-4D52-B0B0-01B46353BD0F}"/>
              </a:ext>
            </a:extLst>
          </p:cNvPr>
          <p:cNvGraphicFramePr>
            <a:graphicFrameLocks noGrp="1"/>
          </p:cNvGraphicFramePr>
          <p:nvPr>
            <p:extLst>
              <p:ext uri="{D42A27DB-BD31-4B8C-83A1-F6EECF244321}">
                <p14:modId xmlns:p14="http://schemas.microsoft.com/office/powerpoint/2010/main" val="1422302963"/>
              </p:ext>
            </p:extLst>
          </p:nvPr>
        </p:nvGraphicFramePr>
        <p:xfrm>
          <a:off x="3740784" y="3810754"/>
          <a:ext cx="1828800" cy="1554426"/>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5181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1" u="none" strike="noStrike" cap="none" normalizeH="0" baseline="0" dirty="0">
                          <a:ln>
                            <a:noFill/>
                          </a:ln>
                          <a:solidFill>
                            <a:srgbClr val="0070C0"/>
                          </a:solidFill>
                          <a:effectLst/>
                          <a:latin typeface="Times New Roman" panose="02020603050405020304" pitchFamily="18" charset="0"/>
                          <a:ea typeface="宋体" pitchFamily="2" charset="-122"/>
                          <a:cs typeface="Times New Roman" panose="02020603050405020304" pitchFamily="18" charset="0"/>
                        </a:rPr>
                        <a:t>P</a:t>
                      </a: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endParaRPr lang="zh-CN" dirty="0"/>
                    </a:p>
                  </a:txBody>
                  <a:tcPr marT="45711" marB="4571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blipFill>
                      <a:blip r:embed="rId3"/>
                      <a:stretch>
                        <a:fillRect l="-100667" t="-11765" r="-2000" b="-234118"/>
                      </a:stretch>
                    </a:blipFill>
                  </a:tcPr>
                </a:tc>
                <a:extLst>
                  <a:ext uri="{0D108BD9-81ED-4DB2-BD59-A6C34878D82A}">
                    <a16:rowId xmlns:a16="http://schemas.microsoft.com/office/drawing/2014/main" val="10000"/>
                  </a:ext>
                </a:extLst>
              </a:tr>
              <a:tr h="5181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T</a:t>
                      </a:r>
                      <a:endParaRPr kumimoji="0" lang="zh-CN" altLang="en-US" sz="2800" b="0"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F</a:t>
                      </a:r>
                      <a:endParaRPr kumimoji="0" lang="zh-CN" altLang="en-US" sz="2800" b="0"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T="45711" marB="4571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1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800" b="0"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F</a:t>
                      </a:r>
                      <a:endParaRPr kumimoji="0" lang="zh-CN" altLang="en-US" sz="2800" b="0"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T="45711" marB="4571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800" b="0"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T</a:t>
                      </a:r>
                      <a:endParaRPr kumimoji="0" lang="zh-CN" altLang="en-US" sz="2800" b="0" i="1"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T="45711" marB="4571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5" name="Group 246">
            <a:extLst>
              <a:ext uri="{FF2B5EF4-FFF2-40B4-BE49-F238E27FC236}">
                <a16:creationId xmlns:a16="http://schemas.microsoft.com/office/drawing/2014/main" id="{5E5081F4-D735-4134-8EE4-ABF7FA3EEF29}"/>
              </a:ext>
            </a:extLst>
          </p:cNvPr>
          <p:cNvGraphicFramePr>
            <a:graphicFrameLocks/>
          </p:cNvGraphicFramePr>
          <p:nvPr>
            <p:extLst>
              <p:ext uri="{D42A27DB-BD31-4B8C-83A1-F6EECF244321}">
                <p14:modId xmlns:p14="http://schemas.microsoft.com/office/powerpoint/2010/main" val="1955606439"/>
              </p:ext>
            </p:extLst>
          </p:nvPr>
        </p:nvGraphicFramePr>
        <p:xfrm>
          <a:off x="7033657" y="3784003"/>
          <a:ext cx="1800225" cy="1638224"/>
        </p:xfrm>
        <a:graphic>
          <a:graphicData uri="http://schemas.openxmlformats.org/drawingml/2006/table">
            <a:tbl>
              <a:tblPr/>
              <a:tblGrid>
                <a:gridCol w="900112">
                  <a:extLst>
                    <a:ext uri="{9D8B030D-6E8A-4147-A177-3AD203B41FA5}">
                      <a16:colId xmlns:a16="http://schemas.microsoft.com/office/drawing/2014/main" val="20000"/>
                    </a:ext>
                  </a:extLst>
                </a:gridCol>
                <a:gridCol w="900113">
                  <a:extLst>
                    <a:ext uri="{9D8B030D-6E8A-4147-A177-3AD203B41FA5}">
                      <a16:colId xmlns:a16="http://schemas.microsoft.com/office/drawing/2014/main" val="20001"/>
                    </a:ext>
                  </a:extLst>
                </a:gridCol>
              </a:tblGrid>
              <a:tr h="5181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1" u="none" strike="noStrike" cap="none" normalizeH="0" baseline="0" dirty="0">
                          <a:ln>
                            <a:noFill/>
                          </a:ln>
                          <a:solidFill>
                            <a:srgbClr val="0070C0"/>
                          </a:solidFill>
                          <a:effectLst/>
                          <a:latin typeface="Times New Roman" panose="02020603050405020304" pitchFamily="18" charset="0"/>
                          <a:ea typeface="宋体" pitchFamily="2" charset="-122"/>
                          <a:cs typeface="Times New Roman" panose="02020603050405020304" pitchFamily="18" charset="0"/>
                        </a:rPr>
                        <a:t>P</a:t>
                      </a:r>
                    </a:p>
                  </a:txBody>
                  <a:tcPr marT="45711" marB="4571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p>
                      <a:endParaRPr lang="zh-CN" dirty="0"/>
                    </a:p>
                  </a:txBody>
                  <a:tcPr marT="45711" marB="4571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blipFill>
                      <a:blip r:embed="rId4"/>
                      <a:stretch>
                        <a:fillRect l="-100676" t="-11765" r="-2027" b="-241176"/>
                      </a:stretch>
                    </a:blipFill>
                  </a:tcPr>
                </a:tc>
                <a:extLst>
                  <a:ext uri="{0D108BD9-81ED-4DB2-BD59-A6C34878D82A}">
                    <a16:rowId xmlns:a16="http://schemas.microsoft.com/office/drawing/2014/main" val="10000"/>
                  </a:ext>
                </a:extLst>
              </a:tr>
              <a:tr h="5181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endParaRPr kumimoji="0" lang="zh-CN" altLang="en-US" sz="2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endParaRPr kumimoji="0" lang="zh-CN" altLang="en-US" sz="2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endParaRPr kumimoji="0" lang="zh-CN" altLang="en-US" sz="28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7" name="矩形 16">
            <a:extLst>
              <a:ext uri="{FF2B5EF4-FFF2-40B4-BE49-F238E27FC236}">
                <a16:creationId xmlns:a16="http://schemas.microsoft.com/office/drawing/2014/main" id="{A7B84CE4-1363-43F0-8CB8-79067861F906}"/>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u="sng" dirty="0">
                <a:solidFill>
                  <a:schemeClr val="bg1"/>
                </a:solidFill>
                <a:cs typeface="+mn-ea"/>
                <a:sym typeface="+mn-lt"/>
              </a:rPr>
              <a:t>非  </a:t>
            </a:r>
            <a:r>
              <a:rPr lang="zh-CN" altLang="en-US" dirty="0">
                <a:solidFill>
                  <a:schemeClr val="bg1">
                    <a:lumMod val="65000"/>
                  </a:schemeClr>
                </a:solidFill>
                <a:cs typeface="+mn-ea"/>
                <a:sym typeface="+mn-lt"/>
              </a:rPr>
              <a:t>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04926075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Conjunction (</a:t>
            </a:r>
            <a:r>
              <a:rPr lang="zh-CN" altLang="en-US" sz="4800" b="1" dirty="0">
                <a:solidFill>
                  <a:schemeClr val="bg1"/>
                </a:solidFill>
                <a:effectLst>
                  <a:outerShdw blurRad="38100" dist="38100" dir="2700000" algn="tl">
                    <a:srgbClr val="000000">
                      <a:alpha val="43137"/>
                    </a:srgbClr>
                  </a:outerShdw>
                </a:effectLst>
                <a:cs typeface="+mn-ea"/>
                <a:sym typeface="+mn-lt"/>
              </a:rPr>
              <a:t>合取</a:t>
            </a:r>
            <a:r>
              <a:rPr lang="en-US" altLang="zh-CN" sz="4800" b="1" dirty="0">
                <a:solidFill>
                  <a:schemeClr val="bg1"/>
                </a:solidFill>
                <a:effectLst>
                  <a:outerShdw blurRad="38100" dist="38100" dir="2700000" algn="tl">
                    <a:srgbClr val="000000">
                      <a:alpha val="43137"/>
                    </a:srgbClr>
                  </a:outerShdw>
                </a:effectLst>
                <a:cs typeface="+mn-ea"/>
                <a:sym typeface="+mn-lt"/>
              </a:rPr>
              <a:t>)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82">
            <a:extLst>
              <a:ext uri="{FF2B5EF4-FFF2-40B4-BE49-F238E27FC236}">
                <a16:creationId xmlns:a16="http://schemas.microsoft.com/office/drawing/2014/main" id="{AB906D30-5496-45B8-9EFD-C003DA776000}"/>
              </a:ext>
            </a:extLst>
          </p:cNvPr>
          <p:cNvSpPr txBox="1">
            <a:spLocks noChangeArrowheads="1"/>
          </p:cNvSpPr>
          <p:nvPr/>
        </p:nvSpPr>
        <p:spPr bwMode="auto">
          <a:xfrm>
            <a:off x="6473191" y="4675664"/>
            <a:ext cx="57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800" b="1" dirty="0">
                <a:latin typeface="Times New Roman" panose="02020603050405020304" pitchFamily="18" charset="0"/>
              </a:rPr>
              <a:t>or</a:t>
            </a:r>
            <a:endParaRPr kumimoji="0" lang="zh-CN" altLang="en-US" sz="2800" b="1" dirty="0">
              <a:latin typeface="Times New Roman" panose="02020603050405020304" pitchFamily="18" charset="0"/>
            </a:endParaRPr>
          </a:p>
        </p:txBody>
      </p:sp>
      <p:graphicFrame>
        <p:nvGraphicFramePr>
          <p:cNvPr id="13" name="表格 12">
            <a:extLst>
              <a:ext uri="{FF2B5EF4-FFF2-40B4-BE49-F238E27FC236}">
                <a16:creationId xmlns:a16="http://schemas.microsoft.com/office/drawing/2014/main" id="{11A02E8B-FFCD-4102-B942-ABF69DB3DD1A}"/>
              </a:ext>
            </a:extLst>
          </p:cNvPr>
          <p:cNvGraphicFramePr>
            <a:graphicFrameLocks noGrp="1"/>
          </p:cNvGraphicFramePr>
          <p:nvPr>
            <p:extLst>
              <p:ext uri="{D42A27DB-BD31-4B8C-83A1-F6EECF244321}">
                <p14:modId xmlns:p14="http://schemas.microsoft.com/office/powerpoint/2010/main" val="2233291634"/>
              </p:ext>
            </p:extLst>
          </p:nvPr>
        </p:nvGraphicFramePr>
        <p:xfrm>
          <a:off x="3299181" y="3958534"/>
          <a:ext cx="2932368" cy="2286000"/>
        </p:xfrm>
        <a:graphic>
          <a:graphicData uri="http://schemas.openxmlformats.org/drawingml/2006/table">
            <a:tbl>
              <a:tblPr firstRow="1" bandRow="1">
                <a:tableStyleId>{21E4AEA4-8DFA-4A89-87EB-49C32662AFE0}</a:tableStyleId>
              </a:tblPr>
              <a:tblGrid>
                <a:gridCol w="977456">
                  <a:extLst>
                    <a:ext uri="{9D8B030D-6E8A-4147-A177-3AD203B41FA5}">
                      <a16:colId xmlns:a16="http://schemas.microsoft.com/office/drawing/2014/main" val="20000"/>
                    </a:ext>
                  </a:extLst>
                </a:gridCol>
                <a:gridCol w="977456">
                  <a:extLst>
                    <a:ext uri="{9D8B030D-6E8A-4147-A177-3AD203B41FA5}">
                      <a16:colId xmlns:a16="http://schemas.microsoft.com/office/drawing/2014/main" val="20001"/>
                    </a:ext>
                  </a:extLst>
                </a:gridCol>
                <a:gridCol w="977456">
                  <a:extLst>
                    <a:ext uri="{9D8B030D-6E8A-4147-A177-3AD203B41FA5}">
                      <a16:colId xmlns:a16="http://schemas.microsoft.com/office/drawing/2014/main" val="20002"/>
                    </a:ext>
                  </a:extLst>
                </a:gridCol>
              </a:tblGrid>
              <a:tr h="457200">
                <a:tc>
                  <a:txBody>
                    <a:bodyPr/>
                    <a:lstStyle/>
                    <a:p>
                      <a:pPr algn="ctr"/>
                      <a:r>
                        <a:rPr lang="en-US" altLang="zh-CN" sz="2400" b="1" i="1" dirty="0">
                          <a:latin typeface="Times New Roman" panose="02020603050405020304" pitchFamily="18" charset="0"/>
                          <a:cs typeface="Times New Roman" panose="02020603050405020304" pitchFamily="18" charset="0"/>
                        </a:rPr>
                        <a:t>P</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Q</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3"/>
                      <a:stretch>
                        <a:fillRect l="-200000" t="-9333" r="-2484" b="-432000"/>
                      </a:stretch>
                    </a:blipFill>
                  </a:tcPr>
                </a:tc>
                <a:extLst>
                  <a:ext uri="{0D108BD9-81ED-4DB2-BD59-A6C34878D82A}">
                    <a16:rowId xmlns:a16="http://schemas.microsoft.com/office/drawing/2014/main" val="10000"/>
                  </a:ext>
                </a:extLst>
              </a:tr>
              <a:tr h="457200">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457200">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T</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457200">
                <a:tc>
                  <a:txBody>
                    <a:bodyPr/>
                    <a:lstStyle/>
                    <a:p>
                      <a:pPr algn="ctr"/>
                      <a:r>
                        <a:rPr lang="en-US" altLang="zh-CN" sz="2400" b="1" i="1" dirty="0">
                          <a:latin typeface="Times New Roman" panose="02020603050405020304" pitchFamily="18" charset="0"/>
                          <a:cs typeface="Times New Roman" panose="02020603050405020304" pitchFamily="18" charset="0"/>
                        </a:rPr>
                        <a:t>T</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graphicFrame>
        <p:nvGraphicFramePr>
          <p:cNvPr id="14" name="表格 13">
            <a:extLst>
              <a:ext uri="{FF2B5EF4-FFF2-40B4-BE49-F238E27FC236}">
                <a16:creationId xmlns:a16="http://schemas.microsoft.com/office/drawing/2014/main" id="{8974F905-2483-4675-BDA1-30EBE0E8F032}"/>
              </a:ext>
            </a:extLst>
          </p:cNvPr>
          <p:cNvGraphicFramePr>
            <a:graphicFrameLocks noGrp="1"/>
          </p:cNvGraphicFramePr>
          <p:nvPr>
            <p:extLst>
              <p:ext uri="{D42A27DB-BD31-4B8C-83A1-F6EECF244321}">
                <p14:modId xmlns:p14="http://schemas.microsoft.com/office/powerpoint/2010/main" val="1836358204"/>
              </p:ext>
            </p:extLst>
          </p:nvPr>
        </p:nvGraphicFramePr>
        <p:xfrm>
          <a:off x="7400290" y="3958534"/>
          <a:ext cx="2932368" cy="2350653"/>
        </p:xfrm>
        <a:graphic>
          <a:graphicData uri="http://schemas.openxmlformats.org/drawingml/2006/table">
            <a:tbl>
              <a:tblPr firstRow="1" bandRow="1">
                <a:tableStyleId>{21E4AEA4-8DFA-4A89-87EB-49C32662AFE0}</a:tableStyleId>
              </a:tblPr>
              <a:tblGrid>
                <a:gridCol w="977456">
                  <a:extLst>
                    <a:ext uri="{9D8B030D-6E8A-4147-A177-3AD203B41FA5}">
                      <a16:colId xmlns:a16="http://schemas.microsoft.com/office/drawing/2014/main" val="20000"/>
                    </a:ext>
                  </a:extLst>
                </a:gridCol>
                <a:gridCol w="977456">
                  <a:extLst>
                    <a:ext uri="{9D8B030D-6E8A-4147-A177-3AD203B41FA5}">
                      <a16:colId xmlns:a16="http://schemas.microsoft.com/office/drawing/2014/main" val="20001"/>
                    </a:ext>
                  </a:extLst>
                </a:gridCol>
                <a:gridCol w="977456">
                  <a:extLst>
                    <a:ext uri="{9D8B030D-6E8A-4147-A177-3AD203B41FA5}">
                      <a16:colId xmlns:a16="http://schemas.microsoft.com/office/drawing/2014/main" val="20002"/>
                    </a:ext>
                  </a:extLst>
                </a:gridCol>
              </a:tblGrid>
              <a:tr h="521853">
                <a:tc>
                  <a:txBody>
                    <a:bodyPr/>
                    <a:lstStyle/>
                    <a:p>
                      <a:pPr algn="ctr"/>
                      <a:r>
                        <a:rPr lang="en-US" altLang="zh-CN" sz="2400" b="1" i="1" dirty="0">
                          <a:latin typeface="Times New Roman" panose="02020603050405020304" pitchFamily="18" charset="0"/>
                          <a:cs typeface="Times New Roman" panose="02020603050405020304" pitchFamily="18" charset="0"/>
                        </a:rPr>
                        <a:t>P</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Q</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endParaRPr lang="zh-CN" dirty="0"/>
                    </a:p>
                  </a:txBody>
                  <a:tcPr anchor="ctr">
                    <a:blipFill>
                      <a:blip r:embed="rId4"/>
                      <a:stretch>
                        <a:fillRect l="-200000" t="-1087" r="-2484" b="-351087"/>
                      </a:stretch>
                    </a:blipFill>
                  </a:tcPr>
                </a:tc>
                <a:extLst>
                  <a:ext uri="{0D108BD9-81ED-4DB2-BD59-A6C34878D82A}">
                    <a16:rowId xmlns:a16="http://schemas.microsoft.com/office/drawing/2014/main" val="10000"/>
                  </a:ext>
                </a:extLst>
              </a:tr>
              <a:tr h="441037">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441037">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latin typeface="Times New Roman" panose="02020603050405020304" pitchFamily="18" charset="0"/>
                          <a:cs typeface="Times New Roman" panose="02020603050405020304" pitchFamily="18" charset="0"/>
                        </a:rPr>
                        <a:t>1</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441037">
                <a:tc>
                  <a:txBody>
                    <a:bodyPr/>
                    <a:lstStyle/>
                    <a:p>
                      <a:pPr algn="ctr"/>
                      <a:r>
                        <a:rPr lang="en-US" altLang="zh-CN" sz="2400" b="1" i="0" dirty="0">
                          <a:latin typeface="Times New Roman" panose="02020603050405020304" pitchFamily="18" charset="0"/>
                          <a:cs typeface="Times New Roman" panose="02020603050405020304" pitchFamily="18" charset="0"/>
                        </a:rPr>
                        <a:t>1</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44103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sp>
        <p:nvSpPr>
          <p:cNvPr id="15" name="文本框 14">
            <a:extLst>
              <a:ext uri="{FF2B5EF4-FFF2-40B4-BE49-F238E27FC236}">
                <a16:creationId xmlns:a16="http://schemas.microsoft.com/office/drawing/2014/main" id="{05A89DAF-8745-462B-A9F5-6736D9290A4D}"/>
              </a:ext>
            </a:extLst>
          </p:cNvPr>
          <p:cNvSpPr txBox="1">
            <a:spLocks noChangeArrowheads="1"/>
          </p:cNvSpPr>
          <p:nvPr/>
        </p:nvSpPr>
        <p:spPr bwMode="auto">
          <a:xfrm>
            <a:off x="5790565" y="3262789"/>
            <a:ext cx="464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800" b="1">
                <a:latin typeface="Times New Roman" panose="02020603050405020304" pitchFamily="18" charset="0"/>
                <a:cs typeface="Times New Roman" panose="02020603050405020304" pitchFamily="18" charset="0"/>
              </a:rPr>
              <a:t>Truth table</a:t>
            </a:r>
            <a:endParaRPr kumimoji="0" lang="zh-CN" altLang="en-US" sz="2800">
              <a:latin typeface="Times New Roman" panose="02020603050405020304" pitchFamily="18" charset="0"/>
              <a:cs typeface="Times New Roman" panose="02020603050405020304" pitchFamily="18" charset="0"/>
            </a:endParaRPr>
          </a:p>
        </p:txBody>
      </p:sp>
      <p:sp>
        <p:nvSpPr>
          <p:cNvPr id="16" name="矩形: 圆角 15">
            <a:extLst>
              <a:ext uri="{FF2B5EF4-FFF2-40B4-BE49-F238E27FC236}">
                <a16:creationId xmlns:a16="http://schemas.microsoft.com/office/drawing/2014/main" id="{C9FBBB32-178D-4F54-83C8-14D9FF592A16}"/>
              </a:ext>
            </a:extLst>
          </p:cNvPr>
          <p:cNvSpPr/>
          <p:nvPr/>
        </p:nvSpPr>
        <p:spPr>
          <a:xfrm>
            <a:off x="2133600" y="1213753"/>
            <a:ext cx="9682843" cy="1496790"/>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zh-CN" sz="2000" dirty="0">
                <a:solidFill>
                  <a:schemeClr val="tx1"/>
                </a:solidFill>
                <a:latin typeface="+mj-lt"/>
              </a:rPr>
              <a:t>Let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be propositions. The conjunction of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denoted by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is the proposition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The conjunction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rPr>
              <a:t>∧</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rPr>
              <a:t> </a:t>
            </a:r>
            <a:r>
              <a:rPr lang="en-US" altLang="zh-CN" sz="2000" dirty="0">
                <a:solidFill>
                  <a:schemeClr val="tx1"/>
                </a:solidFill>
                <a:latin typeface="+mj-lt"/>
              </a:rPr>
              <a:t>is true when both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are true and is false otherwise.</a:t>
            </a:r>
          </a:p>
          <a:p>
            <a:endParaRPr lang="zh-CN" altLang="en-US" sz="2000" b="1" dirty="0">
              <a:solidFill>
                <a:schemeClr val="tx1"/>
              </a:solidFill>
              <a:latin typeface="+mj-lt"/>
            </a:endParaRPr>
          </a:p>
        </p:txBody>
      </p:sp>
      <p:sp>
        <p:nvSpPr>
          <p:cNvPr id="18" name="矩形 17">
            <a:extLst>
              <a:ext uri="{FF2B5EF4-FFF2-40B4-BE49-F238E27FC236}">
                <a16:creationId xmlns:a16="http://schemas.microsoft.com/office/drawing/2014/main" id="{B199B01D-7AE5-48DF-B8DB-6D8077BA7A5F}"/>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合取 </a:t>
            </a:r>
            <a:r>
              <a:rPr lang="zh-CN" altLang="en-US" dirty="0">
                <a:solidFill>
                  <a:schemeClr val="bg1">
                    <a:lumMod val="65000"/>
                  </a:schemeClr>
                </a:solidFill>
                <a:cs typeface="+mn-ea"/>
                <a:sym typeface="+mn-lt"/>
              </a:rPr>
              <a:t>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69238600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FFA1D87D-8FD0-458B-A412-110F2DCDF4D0}"/>
              </a:ext>
            </a:extLst>
          </p:cNvPr>
          <p:cNvSpPr/>
          <p:nvPr/>
        </p:nvSpPr>
        <p:spPr>
          <a:xfrm>
            <a:off x="2133600" y="1591128"/>
            <a:ext cx="9682843" cy="4771571"/>
          </a:xfrm>
          <a:prstGeom prst="roundRect">
            <a:avLst>
              <a:gd name="adj" fmla="val 2042"/>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3" name="文本框 12">
            <a:extLst>
              <a:ext uri="{FF2B5EF4-FFF2-40B4-BE49-F238E27FC236}">
                <a16:creationId xmlns:a16="http://schemas.microsoft.com/office/drawing/2014/main" id="{BC0F1681-60A1-4D7A-8B0B-99D42D1A6DD0}"/>
              </a:ext>
            </a:extLst>
          </p:cNvPr>
          <p:cNvSpPr txBox="1"/>
          <p:nvPr/>
        </p:nvSpPr>
        <p:spPr>
          <a:xfrm>
            <a:off x="2237113" y="1863277"/>
            <a:ext cx="9475362" cy="4401205"/>
          </a:xfrm>
          <a:prstGeom prst="rect">
            <a:avLst/>
          </a:prstGeom>
          <a:noFill/>
        </p:spPr>
        <p:txBody>
          <a:bodyPr wrap="square">
            <a:spAutoFit/>
          </a:bodyPr>
          <a:lstStyle/>
          <a:p>
            <a:r>
              <a:rPr lang="en-US" altLang="zh-CN" sz="2000" b="1" dirty="0"/>
              <a:t>1. Find the conjunction of the propositions </a:t>
            </a:r>
            <a:r>
              <a:rPr lang="en-US" altLang="zh-CN" sz="2000" b="1" i="1" dirty="0"/>
              <a:t>P</a:t>
            </a:r>
            <a:r>
              <a:rPr lang="en-US" altLang="zh-CN" sz="2000" b="1" dirty="0"/>
              <a:t> and </a:t>
            </a:r>
            <a:r>
              <a:rPr lang="en-US" altLang="zh-CN" sz="2000" b="1" i="1" dirty="0"/>
              <a:t>Q</a:t>
            </a:r>
            <a:r>
              <a:rPr lang="en-US" altLang="zh-CN" sz="2000" b="1" dirty="0"/>
              <a:t>, where</a:t>
            </a:r>
          </a:p>
          <a:p>
            <a:r>
              <a:rPr lang="en-US" altLang="zh-CN" sz="2000" i="1" dirty="0"/>
              <a:t>P</a:t>
            </a:r>
            <a:r>
              <a:rPr lang="en-US" altLang="zh-CN" sz="2000" dirty="0"/>
              <a:t>: Today is Monday. </a:t>
            </a:r>
          </a:p>
          <a:p>
            <a:r>
              <a:rPr lang="en-US" altLang="zh-CN" sz="2000" i="1" dirty="0"/>
              <a:t>Q</a:t>
            </a:r>
            <a:r>
              <a:rPr lang="en-US" altLang="zh-CN" sz="2000" dirty="0"/>
              <a:t>: Today is raining. </a:t>
            </a:r>
          </a:p>
          <a:p>
            <a:r>
              <a:rPr lang="en-US" altLang="zh-CN" sz="2000" b="1" dirty="0"/>
              <a:t>SOLN: </a:t>
            </a:r>
          </a:p>
          <a:p>
            <a:pPr marL="342900" indent="-342900">
              <a:buFont typeface="Arial" panose="020B0604020202020204" pitchFamily="34" charset="0"/>
              <a:buChar char="•"/>
            </a:pPr>
            <a:r>
              <a:rPr lang="en-US" altLang="zh-CN" sz="2000" dirty="0">
                <a:solidFill>
                  <a:schemeClr val="accent2"/>
                </a:solidFill>
              </a:rPr>
              <a:t>Today is Monday and it is raining. </a:t>
            </a:r>
          </a:p>
          <a:p>
            <a:pPr marL="342900" indent="-342900">
              <a:buFont typeface="Arial" panose="020B0604020202020204" pitchFamily="34" charset="0"/>
              <a:buChar char="•"/>
            </a:pPr>
            <a:r>
              <a:rPr lang="en-US" altLang="zh-CN" sz="2000" dirty="0"/>
              <a:t>For this conjunction to be true, </a:t>
            </a:r>
            <a:r>
              <a:rPr lang="en-US" altLang="zh-CN" sz="2000" dirty="0">
                <a:solidFill>
                  <a:srgbClr val="FF0000"/>
                </a:solidFill>
              </a:rPr>
              <a:t>both conditions given must be true</a:t>
            </a:r>
            <a:r>
              <a:rPr lang="en-US" altLang="zh-CN" sz="2000" dirty="0"/>
              <a:t>. It is false, when one or both of these conditions are false. </a:t>
            </a:r>
          </a:p>
          <a:p>
            <a:endParaRPr lang="en-US" altLang="zh-CN" sz="2000" b="1" dirty="0">
              <a:highlight>
                <a:srgbClr val="FFFF00"/>
              </a:highlight>
              <a:latin typeface="Times New Roman" panose="02020603050405020304" pitchFamily="18" charset="0"/>
              <a:cs typeface="Times New Roman" panose="02020603050405020304" pitchFamily="18" charset="0"/>
            </a:endParaRPr>
          </a:p>
          <a:p>
            <a:r>
              <a:rPr lang="en-US" altLang="zh-CN" sz="2000" b="1" dirty="0"/>
              <a:t>2. Find the conjunction of the propositions </a:t>
            </a:r>
            <a:r>
              <a:rPr lang="en-US" altLang="zh-CN" sz="2000" b="1" i="1" dirty="0"/>
              <a:t>P</a:t>
            </a:r>
            <a:r>
              <a:rPr lang="en-US" altLang="zh-CN" sz="2000" b="1" dirty="0"/>
              <a:t> and </a:t>
            </a:r>
            <a:r>
              <a:rPr lang="en-US" altLang="zh-CN" sz="2000" b="1" i="1" dirty="0"/>
              <a:t>Q</a:t>
            </a:r>
            <a:r>
              <a:rPr lang="en-US" altLang="zh-CN" sz="2000" b="1" dirty="0"/>
              <a:t>, where</a:t>
            </a:r>
          </a:p>
          <a:p>
            <a:r>
              <a:rPr lang="en-US" altLang="zh-CN" sz="2000" i="1" dirty="0"/>
              <a:t>P</a:t>
            </a:r>
            <a:r>
              <a:rPr lang="en-US" altLang="zh-CN" sz="2000" dirty="0"/>
              <a:t>: Beijing is the host city of winter Olympics 2022. </a:t>
            </a:r>
          </a:p>
          <a:p>
            <a:r>
              <a:rPr lang="en-US" altLang="zh-CN" sz="2000" i="1" dirty="0"/>
              <a:t>Q</a:t>
            </a:r>
            <a:r>
              <a:rPr lang="en-US" altLang="zh-CN" sz="2000" dirty="0"/>
              <a:t>: Beijing is the host city of summer Olympics 2008. </a:t>
            </a:r>
          </a:p>
          <a:p>
            <a:r>
              <a:rPr lang="en-US" altLang="zh-CN" sz="2000" b="1" dirty="0"/>
              <a:t>SOLN: </a:t>
            </a:r>
          </a:p>
          <a:p>
            <a:pPr marL="342900" indent="-342900">
              <a:buFont typeface="Arial" panose="020B0604020202020204" pitchFamily="34" charset="0"/>
              <a:buChar char="•"/>
            </a:pPr>
            <a:r>
              <a:rPr lang="en-US" altLang="zh-CN" sz="2000" dirty="0">
                <a:solidFill>
                  <a:schemeClr val="accent2"/>
                </a:solidFill>
              </a:rPr>
              <a:t>Beijing is the host city of winter Olympics 2022, and it’s also the host city of summer Olympics 2008</a:t>
            </a: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Conjunction (</a:t>
            </a:r>
            <a:r>
              <a:rPr lang="zh-CN" altLang="en-US" sz="4800" b="1" dirty="0">
                <a:solidFill>
                  <a:schemeClr val="bg1"/>
                </a:solidFill>
                <a:effectLst>
                  <a:outerShdw blurRad="38100" dist="38100" dir="2700000" algn="tl">
                    <a:srgbClr val="000000">
                      <a:alpha val="43137"/>
                    </a:srgbClr>
                  </a:outerShdw>
                </a:effectLst>
                <a:cs typeface="+mn-ea"/>
                <a:sym typeface="+mn-lt"/>
              </a:rPr>
              <a:t>合取</a:t>
            </a:r>
            <a:r>
              <a:rPr lang="en-US" altLang="zh-CN" sz="4800" b="1" dirty="0">
                <a:solidFill>
                  <a:schemeClr val="bg1"/>
                </a:solidFill>
                <a:effectLst>
                  <a:outerShdw blurRad="38100" dist="38100" dir="2700000" algn="tl">
                    <a:srgbClr val="000000">
                      <a:alpha val="43137"/>
                    </a:srgbClr>
                  </a:outerShdw>
                </a:effectLst>
                <a:cs typeface="+mn-ea"/>
                <a:sym typeface="+mn-lt"/>
              </a:rPr>
              <a:t>)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4" name="矩形: 圆顶角 13">
            <a:extLst>
              <a:ext uri="{FF2B5EF4-FFF2-40B4-BE49-F238E27FC236}">
                <a16:creationId xmlns:a16="http://schemas.microsoft.com/office/drawing/2014/main" id="{116CD730-E8B1-47D9-B66B-847B21EDD4D4}"/>
              </a:ext>
            </a:extLst>
          </p:cNvPr>
          <p:cNvSpPr/>
          <p:nvPr/>
        </p:nvSpPr>
        <p:spPr>
          <a:xfrm>
            <a:off x="2133594" y="1313541"/>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15" name="矩形 14">
            <a:extLst>
              <a:ext uri="{FF2B5EF4-FFF2-40B4-BE49-F238E27FC236}">
                <a16:creationId xmlns:a16="http://schemas.microsoft.com/office/drawing/2014/main" id="{91BEE18C-694B-4CD0-A617-6356396FC803}"/>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合取 </a:t>
            </a:r>
            <a:r>
              <a:rPr lang="zh-CN" altLang="en-US" dirty="0">
                <a:solidFill>
                  <a:schemeClr val="bg1">
                    <a:lumMod val="65000"/>
                  </a:schemeClr>
                </a:solidFill>
                <a:cs typeface="+mn-ea"/>
                <a:sym typeface="+mn-lt"/>
              </a:rPr>
              <a:t>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05343937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59429" y="119736"/>
            <a:ext cx="4234542" cy="707886"/>
          </a:xfrm>
          <a:prstGeom prst="rect">
            <a:avLst/>
          </a:prstGeom>
          <a:noFill/>
        </p:spPr>
        <p:txBody>
          <a:bodyPr wrap="square" rtlCol="0">
            <a:spAutoFit/>
          </a:bodyPr>
          <a:lstStyle/>
          <a:p>
            <a:r>
              <a:rPr lang="zh-CN" altLang="en-US" sz="4000" dirty="0">
                <a:solidFill>
                  <a:schemeClr val="bg1"/>
                </a:solidFill>
                <a:cs typeface="+mn-ea"/>
                <a:sym typeface="+mn-lt"/>
              </a:rPr>
              <a:t>主讲教师 </a:t>
            </a:r>
            <a:r>
              <a:rPr lang="en-US" altLang="zh-CN" sz="4000" dirty="0">
                <a:solidFill>
                  <a:schemeClr val="bg1"/>
                </a:solidFill>
                <a:cs typeface="+mn-ea"/>
                <a:sym typeface="+mn-lt"/>
              </a:rPr>
              <a:t>&amp; </a:t>
            </a:r>
            <a:r>
              <a:rPr lang="zh-CN" altLang="en-US" sz="4000" dirty="0">
                <a:solidFill>
                  <a:schemeClr val="bg1"/>
                </a:solidFill>
                <a:cs typeface="+mn-ea"/>
                <a:sym typeface="+mn-lt"/>
              </a:rPr>
              <a:t>助教</a:t>
            </a:r>
          </a:p>
        </p:txBody>
      </p:sp>
      <p:sp>
        <p:nvSpPr>
          <p:cNvPr id="5" name="矩形 4">
            <a:extLst>
              <a:ext uri="{FF2B5EF4-FFF2-40B4-BE49-F238E27FC236}">
                <a16:creationId xmlns:a16="http://schemas.microsoft.com/office/drawing/2014/main" id="{43AFD97F-49BA-4270-A6CD-3C036655295D}"/>
              </a:ext>
            </a:extLst>
          </p:cNvPr>
          <p:cNvSpPr/>
          <p:nvPr/>
        </p:nvSpPr>
        <p:spPr>
          <a:xfrm>
            <a:off x="2237112" y="1016589"/>
            <a:ext cx="9501304" cy="5101205"/>
          </a:xfrm>
          <a:prstGeom prst="rect">
            <a:avLst/>
          </a:prstGeom>
        </p:spPr>
        <p:txBody>
          <a:bodyPr wrap="square">
            <a:spAutoFit/>
            <a:scene3d>
              <a:camera prst="orthographicFront"/>
              <a:lightRig rig="threePt" dir="t"/>
            </a:scene3d>
            <a:sp3d/>
          </a:bodyPr>
          <a:lstStyle/>
          <a:p>
            <a:pPr algn="ctr">
              <a:lnSpc>
                <a:spcPct val="114000"/>
              </a:lnSpc>
            </a:pPr>
            <a:r>
              <a:rPr lang="zh-CN" altLang="en-US" sz="3200" b="1" dirty="0">
                <a:cs typeface="+mn-ea"/>
                <a:sym typeface="+mn-lt"/>
              </a:rPr>
              <a:t>钟芳明</a:t>
            </a:r>
            <a:endParaRPr lang="en-US" altLang="zh-CN" sz="3200" dirty="0">
              <a:cs typeface="Times New Roman" panose="02020603050405020304" pitchFamily="18" charset="0"/>
              <a:sym typeface="Wingdings 2" panose="05020102010507070707" pitchFamily="18" charset="2"/>
            </a:endParaRPr>
          </a:p>
          <a:p>
            <a:pPr algn="ctr">
              <a:lnSpc>
                <a:spcPct val="114000"/>
              </a:lnSpc>
            </a:pPr>
            <a:r>
              <a:rPr lang="en-US" altLang="zh-CN" sz="3200" dirty="0">
                <a:latin typeface="Arial Black" panose="020B0A04020102020204" pitchFamily="34" charset="0"/>
                <a:cs typeface="+mn-ea"/>
                <a:sym typeface="Wingdings" panose="05000000000000000000" pitchFamily="2" charset="2"/>
              </a:rPr>
              <a:t></a:t>
            </a:r>
            <a:r>
              <a:rPr lang="en-US" altLang="zh-CN" sz="3200" dirty="0">
                <a:cs typeface="+mn-ea"/>
                <a:sym typeface="Wingdings" panose="05000000000000000000" pitchFamily="2" charset="2"/>
              </a:rPr>
              <a:t> </a:t>
            </a:r>
            <a:r>
              <a:rPr lang="en-US" altLang="zh-CN" sz="3200" dirty="0">
                <a:cs typeface="+mn-ea"/>
                <a:sym typeface="+mn-lt"/>
              </a:rPr>
              <a:t>fmzhong@dlut.edu.cn</a:t>
            </a:r>
          </a:p>
          <a:p>
            <a:pPr algn="ctr">
              <a:lnSpc>
                <a:spcPct val="114000"/>
              </a:lnSpc>
            </a:pPr>
            <a:r>
              <a:rPr lang="en-US" altLang="zh-CN" sz="3200" dirty="0">
                <a:cs typeface="+mn-ea"/>
                <a:sym typeface="+mn-lt"/>
              </a:rPr>
              <a:t>QQ</a:t>
            </a:r>
            <a:r>
              <a:rPr lang="zh-CN" altLang="en-US" sz="3200" dirty="0">
                <a:cs typeface="+mn-ea"/>
                <a:sym typeface="+mn-lt"/>
              </a:rPr>
              <a:t>：</a:t>
            </a:r>
            <a:r>
              <a:rPr lang="en-US" altLang="zh-CN" sz="3200" dirty="0">
                <a:cs typeface="+mn-ea"/>
                <a:sym typeface="+mn-lt"/>
              </a:rPr>
              <a:t>354082359</a:t>
            </a:r>
            <a:endParaRPr lang="en-US" altLang="zh-CN" sz="3200" dirty="0">
              <a:cs typeface="+mn-ea"/>
              <a:sym typeface="Wingdings 2" panose="05020102010507070707" pitchFamily="18" charset="2"/>
            </a:endParaRPr>
          </a:p>
          <a:p>
            <a:pPr algn="ctr">
              <a:lnSpc>
                <a:spcPct val="114000"/>
              </a:lnSpc>
            </a:pPr>
            <a:r>
              <a:rPr lang="zh-CN" altLang="en-US" sz="3200" dirty="0">
                <a:cs typeface="+mn-ea"/>
                <a:sym typeface="+mn-lt"/>
              </a:rPr>
              <a:t>办公室：综合楼</a:t>
            </a:r>
            <a:r>
              <a:rPr lang="en-US" altLang="zh-CN" sz="3200" dirty="0">
                <a:cs typeface="+mn-ea"/>
                <a:sym typeface="+mn-lt"/>
              </a:rPr>
              <a:t>417</a:t>
            </a:r>
          </a:p>
          <a:p>
            <a:pPr algn="ctr">
              <a:lnSpc>
                <a:spcPct val="114000"/>
              </a:lnSpc>
            </a:pPr>
            <a:endParaRPr lang="en-US" altLang="zh-CN" sz="3200" dirty="0">
              <a:cs typeface="+mn-ea"/>
              <a:sym typeface="+mn-lt"/>
            </a:endParaRPr>
          </a:p>
          <a:p>
            <a:pPr algn="ctr">
              <a:lnSpc>
                <a:spcPct val="114000"/>
              </a:lnSpc>
            </a:pPr>
            <a:r>
              <a:rPr lang="zh-CN" altLang="en-US" sz="3200" dirty="0">
                <a:cs typeface="+mn-ea"/>
                <a:sym typeface="+mn-lt"/>
              </a:rPr>
              <a:t>助教信息</a:t>
            </a:r>
            <a:endParaRPr lang="en-US" altLang="zh-CN" sz="3200" dirty="0">
              <a:cs typeface="+mn-ea"/>
              <a:sym typeface="+mn-lt"/>
            </a:endParaRPr>
          </a:p>
          <a:p>
            <a:pPr algn="ctr">
              <a:lnSpc>
                <a:spcPct val="114000"/>
              </a:lnSpc>
            </a:pPr>
            <a:r>
              <a:rPr lang="zh-CN" altLang="en-US" sz="3200" b="1" dirty="0">
                <a:cs typeface="+mn-ea"/>
                <a:sym typeface="+mn-lt"/>
              </a:rPr>
              <a:t>曹  蕾</a:t>
            </a:r>
            <a:endParaRPr lang="en-US" altLang="zh-CN" sz="3200" b="1" dirty="0">
              <a:cs typeface="+mn-ea"/>
              <a:sym typeface="+mn-lt"/>
            </a:endParaRPr>
          </a:p>
          <a:p>
            <a:pPr algn="ctr">
              <a:lnSpc>
                <a:spcPct val="114000"/>
              </a:lnSpc>
            </a:pPr>
            <a:r>
              <a:rPr lang="en-US" altLang="zh-CN" sz="3200" dirty="0">
                <a:cs typeface="+mn-ea"/>
                <a:sym typeface="+mn-lt"/>
              </a:rPr>
              <a:t>QQ</a:t>
            </a:r>
            <a:r>
              <a:rPr lang="zh-CN" altLang="en-US" sz="3200" dirty="0">
                <a:cs typeface="+mn-ea"/>
                <a:sym typeface="+mn-lt"/>
              </a:rPr>
              <a:t>：</a:t>
            </a:r>
            <a:r>
              <a:rPr lang="en-US" altLang="zh-CN" sz="3200" dirty="0">
                <a:cs typeface="+mn-ea"/>
                <a:sym typeface="+mn-lt"/>
              </a:rPr>
              <a:t>173596341</a:t>
            </a:r>
          </a:p>
          <a:p>
            <a:pPr algn="ctr">
              <a:lnSpc>
                <a:spcPct val="114000"/>
              </a:lnSpc>
            </a:pPr>
            <a:r>
              <a:rPr lang="zh-CN" altLang="en-US" sz="3200" dirty="0">
                <a:cs typeface="+mn-ea"/>
                <a:sym typeface="+mn-lt"/>
              </a:rPr>
              <a:t>综合楼 </a:t>
            </a:r>
            <a:r>
              <a:rPr lang="en-US" altLang="zh-CN" sz="3200" dirty="0">
                <a:cs typeface="+mn-ea"/>
                <a:sym typeface="+mn-lt"/>
              </a:rPr>
              <a:t>4 </a:t>
            </a:r>
            <a:r>
              <a:rPr lang="zh-CN" altLang="en-US" sz="3200" dirty="0">
                <a:cs typeface="+mn-ea"/>
                <a:sym typeface="+mn-lt"/>
              </a:rPr>
              <a:t>楼研究生工作室</a:t>
            </a:r>
            <a:endParaRPr lang="en-US" altLang="zh-CN" sz="3200" dirty="0">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401866092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Disjunction (</a:t>
            </a:r>
            <a:r>
              <a:rPr lang="zh-CN" altLang="en-US" sz="4800" b="1" dirty="0">
                <a:solidFill>
                  <a:schemeClr val="bg1"/>
                </a:solidFill>
                <a:effectLst>
                  <a:outerShdw blurRad="38100" dist="38100" dir="2700000" algn="tl">
                    <a:srgbClr val="000000">
                      <a:alpha val="43137"/>
                    </a:srgbClr>
                  </a:outerShdw>
                </a:effectLst>
                <a:cs typeface="+mn-ea"/>
                <a:sym typeface="+mn-lt"/>
              </a:rPr>
              <a:t>析取</a:t>
            </a:r>
            <a:r>
              <a:rPr lang="en-US" altLang="zh-CN" sz="4800" b="1" dirty="0">
                <a:solidFill>
                  <a:schemeClr val="bg1"/>
                </a:solidFill>
                <a:effectLst>
                  <a:outerShdw blurRad="38100" dist="38100" dir="2700000" algn="tl">
                    <a:srgbClr val="000000">
                      <a:alpha val="43137"/>
                    </a:srgbClr>
                  </a:outerShdw>
                </a:effectLst>
                <a:cs typeface="+mn-ea"/>
                <a:sym typeface="+mn-lt"/>
              </a:rPr>
              <a:t>)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205">
            <a:extLst>
              <a:ext uri="{FF2B5EF4-FFF2-40B4-BE49-F238E27FC236}">
                <a16:creationId xmlns:a16="http://schemas.microsoft.com/office/drawing/2014/main" id="{9593E5E8-C0B6-4FD8-8D6F-B19E845E306C}"/>
              </a:ext>
            </a:extLst>
          </p:cNvPr>
          <p:cNvSpPr txBox="1">
            <a:spLocks noChangeArrowheads="1"/>
          </p:cNvSpPr>
          <p:nvPr/>
        </p:nvSpPr>
        <p:spPr bwMode="auto">
          <a:xfrm>
            <a:off x="6535738" y="4150981"/>
            <a:ext cx="576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800">
                <a:latin typeface="Times New Roman" panose="02020603050405020304" pitchFamily="18" charset="0"/>
              </a:rPr>
              <a:t>or</a:t>
            </a:r>
            <a:endParaRPr kumimoji="0" lang="zh-CN" altLang="en-US" sz="2800">
              <a:latin typeface="Times New Roman" panose="02020603050405020304" pitchFamily="18" charset="0"/>
            </a:endParaRPr>
          </a:p>
        </p:txBody>
      </p:sp>
      <p:graphicFrame>
        <p:nvGraphicFramePr>
          <p:cNvPr id="13" name="表格 12">
            <a:extLst>
              <a:ext uri="{FF2B5EF4-FFF2-40B4-BE49-F238E27FC236}">
                <a16:creationId xmlns:a16="http://schemas.microsoft.com/office/drawing/2014/main" id="{49462528-D170-4FFF-80F3-ECC3800EF4FF}"/>
              </a:ext>
            </a:extLst>
          </p:cNvPr>
          <p:cNvGraphicFramePr>
            <a:graphicFrameLocks noGrp="1"/>
          </p:cNvGraphicFramePr>
          <p:nvPr>
            <p:extLst>
              <p:ext uri="{D42A27DB-BD31-4B8C-83A1-F6EECF244321}">
                <p14:modId xmlns:p14="http://schemas.microsoft.com/office/powerpoint/2010/main" val="3802301116"/>
              </p:ext>
            </p:extLst>
          </p:nvPr>
        </p:nvGraphicFramePr>
        <p:xfrm>
          <a:off x="3149600" y="3286239"/>
          <a:ext cx="2932368" cy="2286000"/>
        </p:xfrm>
        <a:graphic>
          <a:graphicData uri="http://schemas.openxmlformats.org/drawingml/2006/table">
            <a:tbl>
              <a:tblPr firstRow="1" bandRow="1">
                <a:tableStyleId>{21E4AEA4-8DFA-4A89-87EB-49C32662AFE0}</a:tableStyleId>
              </a:tblPr>
              <a:tblGrid>
                <a:gridCol w="977456">
                  <a:extLst>
                    <a:ext uri="{9D8B030D-6E8A-4147-A177-3AD203B41FA5}">
                      <a16:colId xmlns:a16="http://schemas.microsoft.com/office/drawing/2014/main" val="20000"/>
                    </a:ext>
                  </a:extLst>
                </a:gridCol>
                <a:gridCol w="977456">
                  <a:extLst>
                    <a:ext uri="{9D8B030D-6E8A-4147-A177-3AD203B41FA5}">
                      <a16:colId xmlns:a16="http://schemas.microsoft.com/office/drawing/2014/main" val="20001"/>
                    </a:ext>
                  </a:extLst>
                </a:gridCol>
                <a:gridCol w="977456">
                  <a:extLst>
                    <a:ext uri="{9D8B030D-6E8A-4147-A177-3AD203B41FA5}">
                      <a16:colId xmlns:a16="http://schemas.microsoft.com/office/drawing/2014/main" val="20002"/>
                    </a:ext>
                  </a:extLst>
                </a:gridCol>
              </a:tblGrid>
              <a:tr h="457200">
                <a:tc>
                  <a:txBody>
                    <a:bodyPr/>
                    <a:lstStyle/>
                    <a:p>
                      <a:pPr algn="ctr"/>
                      <a:r>
                        <a:rPr lang="en-US" altLang="zh-CN" sz="2400" b="1" i="1" dirty="0">
                          <a:latin typeface="Times New Roman" panose="02020603050405020304" pitchFamily="18" charset="0"/>
                          <a:cs typeface="Times New Roman" panose="02020603050405020304" pitchFamily="18" charset="0"/>
                        </a:rPr>
                        <a:t>P</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Q</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3"/>
                      <a:stretch>
                        <a:fillRect l="-200621" t="-9333" r="-2484" b="-432000"/>
                      </a:stretch>
                    </a:blipFill>
                  </a:tcPr>
                </a:tc>
                <a:extLst>
                  <a:ext uri="{0D108BD9-81ED-4DB2-BD59-A6C34878D82A}">
                    <a16:rowId xmlns:a16="http://schemas.microsoft.com/office/drawing/2014/main" val="10000"/>
                  </a:ext>
                </a:extLst>
              </a:tr>
              <a:tr h="457200">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457200">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T</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457200">
                <a:tc>
                  <a:txBody>
                    <a:bodyPr/>
                    <a:lstStyle/>
                    <a:p>
                      <a:pPr algn="ctr"/>
                      <a:r>
                        <a:rPr lang="en-US" altLang="zh-CN" sz="2400" b="1" i="1" dirty="0">
                          <a:latin typeface="Times New Roman" panose="02020603050405020304" pitchFamily="18" charset="0"/>
                          <a:cs typeface="Times New Roman" panose="02020603050405020304" pitchFamily="18" charset="0"/>
                        </a:rPr>
                        <a:t>T</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1" dirty="0">
                          <a:solidFill>
                            <a:schemeClr val="tx1"/>
                          </a:solidFill>
                          <a:latin typeface="Times New Roman" panose="02020603050405020304" pitchFamily="18" charset="0"/>
                          <a:cs typeface="Times New Roman" panose="02020603050405020304" pitchFamily="18" charset="0"/>
                        </a:rPr>
                        <a:t>T</a:t>
                      </a:r>
                      <a:endParaRPr lang="zh-CN" altLang="en-US" sz="2400" b="1" i="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1" dirty="0">
                          <a:solidFill>
                            <a:schemeClr val="tx1"/>
                          </a:solidFill>
                          <a:latin typeface="Times New Roman" panose="02020603050405020304" pitchFamily="18" charset="0"/>
                          <a:cs typeface="Times New Roman" panose="02020603050405020304" pitchFamily="18" charset="0"/>
                        </a:rPr>
                        <a:t>T</a:t>
                      </a:r>
                      <a:endParaRPr lang="zh-CN" altLang="en-US" sz="2400" b="1" i="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graphicFrame>
        <p:nvGraphicFramePr>
          <p:cNvPr id="14" name="表格 13">
            <a:extLst>
              <a:ext uri="{FF2B5EF4-FFF2-40B4-BE49-F238E27FC236}">
                <a16:creationId xmlns:a16="http://schemas.microsoft.com/office/drawing/2014/main" id="{4435CE77-4F89-4F1F-900F-256A62D63AD5}"/>
              </a:ext>
            </a:extLst>
          </p:cNvPr>
          <p:cNvGraphicFramePr>
            <a:graphicFrameLocks noGrp="1"/>
          </p:cNvGraphicFramePr>
          <p:nvPr>
            <p:extLst>
              <p:ext uri="{D42A27DB-BD31-4B8C-83A1-F6EECF244321}">
                <p14:modId xmlns:p14="http://schemas.microsoft.com/office/powerpoint/2010/main" val="1504742267"/>
              </p:ext>
            </p:extLst>
          </p:nvPr>
        </p:nvGraphicFramePr>
        <p:xfrm>
          <a:off x="7471560" y="3286239"/>
          <a:ext cx="2932368" cy="2286000"/>
        </p:xfrm>
        <a:graphic>
          <a:graphicData uri="http://schemas.openxmlformats.org/drawingml/2006/table">
            <a:tbl>
              <a:tblPr firstRow="1" bandRow="1">
                <a:tableStyleId>{21E4AEA4-8DFA-4A89-87EB-49C32662AFE0}</a:tableStyleId>
              </a:tblPr>
              <a:tblGrid>
                <a:gridCol w="977456">
                  <a:extLst>
                    <a:ext uri="{9D8B030D-6E8A-4147-A177-3AD203B41FA5}">
                      <a16:colId xmlns:a16="http://schemas.microsoft.com/office/drawing/2014/main" val="20000"/>
                    </a:ext>
                  </a:extLst>
                </a:gridCol>
                <a:gridCol w="977456">
                  <a:extLst>
                    <a:ext uri="{9D8B030D-6E8A-4147-A177-3AD203B41FA5}">
                      <a16:colId xmlns:a16="http://schemas.microsoft.com/office/drawing/2014/main" val="20001"/>
                    </a:ext>
                  </a:extLst>
                </a:gridCol>
                <a:gridCol w="977456">
                  <a:extLst>
                    <a:ext uri="{9D8B030D-6E8A-4147-A177-3AD203B41FA5}">
                      <a16:colId xmlns:a16="http://schemas.microsoft.com/office/drawing/2014/main" val="20002"/>
                    </a:ext>
                  </a:extLst>
                </a:gridCol>
              </a:tblGrid>
              <a:tr h="457200">
                <a:tc>
                  <a:txBody>
                    <a:bodyPr/>
                    <a:lstStyle/>
                    <a:p>
                      <a:pPr algn="ctr"/>
                      <a:r>
                        <a:rPr lang="en-US" altLang="zh-CN" sz="2400" b="1" i="1" dirty="0">
                          <a:latin typeface="Times New Roman" panose="02020603050405020304" pitchFamily="18" charset="0"/>
                          <a:cs typeface="Times New Roman" panose="02020603050405020304" pitchFamily="18" charset="0"/>
                        </a:rPr>
                        <a:t>P</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Q</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4"/>
                      <a:stretch>
                        <a:fillRect l="-200621" t="-9333" r="-2484" b="-432000"/>
                      </a:stretch>
                    </a:blipFill>
                  </a:tcPr>
                </a:tc>
                <a:extLst>
                  <a:ext uri="{0D108BD9-81ED-4DB2-BD59-A6C34878D82A}">
                    <a16:rowId xmlns:a16="http://schemas.microsoft.com/office/drawing/2014/main" val="10000"/>
                  </a:ext>
                </a:extLst>
              </a:tr>
              <a:tr h="457200">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457200">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latin typeface="Times New Roman" panose="02020603050405020304" pitchFamily="18" charset="0"/>
                          <a:cs typeface="Times New Roman" panose="02020603050405020304" pitchFamily="18" charset="0"/>
                        </a:rPr>
                        <a:t>1</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457200">
                <a:tc>
                  <a:txBody>
                    <a:bodyPr/>
                    <a:lstStyle/>
                    <a:p>
                      <a:pPr algn="ctr"/>
                      <a:r>
                        <a:rPr lang="en-US" altLang="zh-CN" sz="2400" b="1" i="0" dirty="0">
                          <a:latin typeface="Times New Roman" panose="02020603050405020304" pitchFamily="18" charset="0"/>
                          <a:cs typeface="Times New Roman" panose="02020603050405020304" pitchFamily="18" charset="0"/>
                        </a:rPr>
                        <a:t>1</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0" dirty="0">
                          <a:solidFill>
                            <a:schemeClr val="tx1"/>
                          </a:solidFill>
                          <a:latin typeface="Times New Roman" panose="02020603050405020304" pitchFamily="18" charset="0"/>
                          <a:cs typeface="Times New Roman" panose="02020603050405020304" pitchFamily="18" charset="0"/>
                        </a:rPr>
                        <a:t>1</a:t>
                      </a:r>
                      <a:endParaRPr lang="zh-CN" altLang="en-US" sz="2400" b="1" i="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0" dirty="0">
                          <a:solidFill>
                            <a:schemeClr val="tx1"/>
                          </a:solidFill>
                          <a:latin typeface="Times New Roman" panose="02020603050405020304" pitchFamily="18" charset="0"/>
                          <a:cs typeface="Times New Roman" panose="02020603050405020304" pitchFamily="18" charset="0"/>
                        </a:rPr>
                        <a:t>1</a:t>
                      </a:r>
                      <a:endParaRPr lang="zh-CN" altLang="en-US" sz="2400" b="1" i="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sp>
        <p:nvSpPr>
          <p:cNvPr id="16" name="矩形: 圆角 15">
            <a:extLst>
              <a:ext uri="{FF2B5EF4-FFF2-40B4-BE49-F238E27FC236}">
                <a16:creationId xmlns:a16="http://schemas.microsoft.com/office/drawing/2014/main" id="{A5698C2B-86B5-47D1-B5E8-9A75884D013F}"/>
              </a:ext>
            </a:extLst>
          </p:cNvPr>
          <p:cNvSpPr/>
          <p:nvPr/>
        </p:nvSpPr>
        <p:spPr>
          <a:xfrm>
            <a:off x="2133600" y="1213753"/>
            <a:ext cx="9682843" cy="1496790"/>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zh-CN" sz="2000" dirty="0">
                <a:solidFill>
                  <a:schemeClr val="tx1"/>
                </a:solidFill>
                <a:latin typeface="+mj-lt"/>
              </a:rPr>
              <a:t>Let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be propositions. The </a:t>
            </a:r>
            <a:r>
              <a:rPr lang="en-US" altLang="zh-CN" sz="2000" b="1" dirty="0">
                <a:solidFill>
                  <a:schemeClr val="tx1"/>
                </a:solidFill>
              </a:rPr>
              <a:t>disjunction</a:t>
            </a:r>
            <a:r>
              <a:rPr lang="en-US" altLang="zh-CN" sz="2000" dirty="0">
                <a:solidFill>
                  <a:schemeClr val="tx1"/>
                </a:solidFill>
                <a:latin typeface="+mj-lt"/>
              </a:rPr>
              <a:t> of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denoted by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rPr>
              <a:t> ∨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is the proposition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or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The </a:t>
            </a:r>
            <a:r>
              <a:rPr lang="en-US" altLang="zh-CN" sz="2000" dirty="0">
                <a:solidFill>
                  <a:schemeClr val="tx1"/>
                </a:solidFill>
              </a:rPr>
              <a:t>disjunction</a:t>
            </a:r>
            <a:r>
              <a:rPr lang="en-US" altLang="zh-CN" sz="2000" dirty="0">
                <a:solidFill>
                  <a:schemeClr val="tx1"/>
                </a:solidFill>
                <a:latin typeface="+mj-lt"/>
              </a:rPr>
              <a:t>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rPr>
              <a:t> ∨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rPr>
              <a:t> </a:t>
            </a:r>
            <a:r>
              <a:rPr lang="en-US" altLang="zh-CN" sz="2000" dirty="0">
                <a:solidFill>
                  <a:schemeClr val="tx1"/>
                </a:solidFill>
                <a:latin typeface="+mj-lt"/>
              </a:rPr>
              <a:t>is false when both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are false and is true otherwise. </a:t>
            </a:r>
            <a:r>
              <a:rPr lang="en-US" altLang="zh-CN" sz="2000" b="1" dirty="0">
                <a:solidFill>
                  <a:schemeClr val="accent3"/>
                </a:solidFill>
                <a:latin typeface="+mj-lt"/>
              </a:rPr>
              <a:t>(Inclusive OR)</a:t>
            </a:r>
            <a:endParaRPr lang="zh-CN" altLang="en-US" sz="2000" b="1" dirty="0">
              <a:solidFill>
                <a:schemeClr val="accent3"/>
              </a:solidFill>
              <a:latin typeface="+mj-lt"/>
            </a:endParaRPr>
          </a:p>
        </p:txBody>
      </p:sp>
      <p:sp>
        <p:nvSpPr>
          <p:cNvPr id="15" name="矩形 14">
            <a:extLst>
              <a:ext uri="{FF2B5EF4-FFF2-40B4-BE49-F238E27FC236}">
                <a16:creationId xmlns:a16="http://schemas.microsoft.com/office/drawing/2014/main" id="{7F479C34-DE18-44F0-AC90-DAAAF6487BB1}"/>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a:t>
            </a:r>
            <a:r>
              <a:rPr lang="zh-CN" altLang="en-US" u="sng" dirty="0">
                <a:solidFill>
                  <a:schemeClr val="bg1"/>
                </a:solidFill>
                <a:cs typeface="+mn-ea"/>
                <a:sym typeface="+mn-lt"/>
              </a:rPr>
              <a:t>析取</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48651401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44FC0366-1645-4379-A241-83783D847CF0}"/>
              </a:ext>
            </a:extLst>
          </p:cNvPr>
          <p:cNvSpPr/>
          <p:nvPr/>
        </p:nvSpPr>
        <p:spPr>
          <a:xfrm>
            <a:off x="2133600" y="1591128"/>
            <a:ext cx="9682843" cy="4771571"/>
          </a:xfrm>
          <a:prstGeom prst="roundRect">
            <a:avLst>
              <a:gd name="adj" fmla="val 2042"/>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5" name="椭圆 14">
            <a:extLst>
              <a:ext uri="{FF2B5EF4-FFF2-40B4-BE49-F238E27FC236}">
                <a16:creationId xmlns:a16="http://schemas.microsoft.com/office/drawing/2014/main" id="{2E817A3E-B118-4C88-972C-EB982F35A5EA}"/>
              </a:ext>
            </a:extLst>
          </p:cNvPr>
          <p:cNvSpPr>
            <a:spLocks noChangeArrowheads="1"/>
          </p:cNvSpPr>
          <p:nvPr/>
        </p:nvSpPr>
        <p:spPr bwMode="auto">
          <a:xfrm>
            <a:off x="9490366" y="5446042"/>
            <a:ext cx="360362" cy="720725"/>
          </a:xfrm>
          <a:prstGeom prst="ellipse">
            <a:avLst/>
          </a:prstGeom>
          <a:solidFill>
            <a:schemeClr val="accent1"/>
          </a:solidFill>
          <a:ln w="9525">
            <a:solidFill>
              <a:srgbClr val="FF0000"/>
            </a:solidFill>
            <a:round/>
            <a:headEnd/>
            <a:tailEnd/>
          </a:ln>
        </p:spPr>
        <p:txBody>
          <a:bodyPr lIns="0" rIns="0"/>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800">
              <a:latin typeface="Times New Roman" panose="02020603050405020304" pitchFamily="18" charset="0"/>
            </a:endParaRPr>
          </a:p>
        </p:txBody>
      </p:sp>
      <p:sp>
        <p:nvSpPr>
          <p:cNvPr id="16" name="椭圆 15">
            <a:extLst>
              <a:ext uri="{FF2B5EF4-FFF2-40B4-BE49-F238E27FC236}">
                <a16:creationId xmlns:a16="http://schemas.microsoft.com/office/drawing/2014/main" id="{5991F436-CBB1-4B38-98DA-498A1F7A794E}"/>
              </a:ext>
            </a:extLst>
          </p:cNvPr>
          <p:cNvSpPr>
            <a:spLocks noChangeArrowheads="1"/>
          </p:cNvSpPr>
          <p:nvPr/>
        </p:nvSpPr>
        <p:spPr bwMode="auto">
          <a:xfrm>
            <a:off x="3969438" y="2587335"/>
            <a:ext cx="1621703" cy="557213"/>
          </a:xfrm>
          <a:prstGeom prst="ellipse">
            <a:avLst/>
          </a:prstGeom>
          <a:solidFill>
            <a:schemeClr val="accent1"/>
          </a:solidFill>
          <a:ln w="9525">
            <a:solidFill>
              <a:srgbClr val="FF0000"/>
            </a:solidFill>
            <a:round/>
            <a:headEnd/>
            <a:tailEnd/>
          </a:ln>
        </p:spPr>
        <p:txBody>
          <a:bodyPr lIns="0" rIns="0"/>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800">
              <a:latin typeface="Times New Roman" panose="02020603050405020304" pitchFamily="18" charset="0"/>
            </a:endParaRPr>
          </a:p>
        </p:txBody>
      </p:sp>
      <p:sp>
        <p:nvSpPr>
          <p:cNvPr id="25" name="矩形: 圆顶角 24">
            <a:extLst>
              <a:ext uri="{FF2B5EF4-FFF2-40B4-BE49-F238E27FC236}">
                <a16:creationId xmlns:a16="http://schemas.microsoft.com/office/drawing/2014/main" id="{D74AAC58-485A-40E6-8828-69336E2E233A}"/>
              </a:ext>
            </a:extLst>
          </p:cNvPr>
          <p:cNvSpPr/>
          <p:nvPr/>
        </p:nvSpPr>
        <p:spPr>
          <a:xfrm>
            <a:off x="2133594" y="1313541"/>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Disjunction (</a:t>
            </a:r>
            <a:r>
              <a:rPr lang="zh-CN" altLang="en-US" sz="4800" b="1" dirty="0">
                <a:solidFill>
                  <a:schemeClr val="bg1"/>
                </a:solidFill>
                <a:effectLst>
                  <a:outerShdw blurRad="38100" dist="38100" dir="2700000" algn="tl">
                    <a:srgbClr val="000000">
                      <a:alpha val="43137"/>
                    </a:srgbClr>
                  </a:outerShdw>
                </a:effectLst>
                <a:cs typeface="+mn-ea"/>
                <a:sym typeface="+mn-lt"/>
              </a:rPr>
              <a:t>析取</a:t>
            </a:r>
            <a:r>
              <a:rPr lang="en-US" altLang="zh-CN" sz="4800" b="1" dirty="0">
                <a:solidFill>
                  <a:schemeClr val="bg1"/>
                </a:solidFill>
                <a:effectLst>
                  <a:outerShdw blurRad="38100" dist="38100" dir="2700000" algn="tl">
                    <a:srgbClr val="000000">
                      <a:alpha val="43137"/>
                    </a:srgbClr>
                  </a:outerShdw>
                </a:effectLst>
                <a:cs typeface="+mn-ea"/>
                <a:sym typeface="+mn-lt"/>
              </a:rPr>
              <a:t>)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0" name="线形标注 2 9">
            <a:extLst>
              <a:ext uri="{FF2B5EF4-FFF2-40B4-BE49-F238E27FC236}">
                <a16:creationId xmlns:a16="http://schemas.microsoft.com/office/drawing/2014/main" id="{46FCC1F8-E1C7-4336-929D-63BE15C1DE92}"/>
              </a:ext>
            </a:extLst>
          </p:cNvPr>
          <p:cNvSpPr>
            <a:spLocks/>
          </p:cNvSpPr>
          <p:nvPr/>
        </p:nvSpPr>
        <p:spPr bwMode="auto">
          <a:xfrm>
            <a:off x="8586635" y="3144548"/>
            <a:ext cx="2822575" cy="503237"/>
          </a:xfrm>
          <a:prstGeom prst="borderCallout2">
            <a:avLst>
              <a:gd name="adj1" fmla="val 40380"/>
              <a:gd name="adj2" fmla="val -2162"/>
              <a:gd name="adj3" fmla="val 53978"/>
              <a:gd name="adj4" fmla="val -50582"/>
              <a:gd name="adj5" fmla="val -8428"/>
              <a:gd name="adj6" fmla="val -120920"/>
            </a:avLst>
          </a:prstGeom>
          <a:solidFill>
            <a:schemeClr val="accent1"/>
          </a:solidFill>
          <a:ln w="9525">
            <a:solidFill>
              <a:schemeClr val="tx1"/>
            </a:solidFill>
            <a:round/>
            <a:headEnd/>
            <a:tailEnd/>
          </a:ln>
        </p:spPr>
        <p:txBody>
          <a:bodyPr lIns="0" rIns="0"/>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eaLnBrk="1" hangingPunct="1">
              <a:spcBef>
                <a:spcPct val="0"/>
              </a:spcBef>
              <a:buFontTx/>
              <a:buNone/>
            </a:pPr>
            <a:r>
              <a:rPr kumimoji="0" lang="en-US" altLang="zh-CN" sz="2400" dirty="0">
                <a:latin typeface="Times New Roman" panose="02020603050405020304" pitchFamily="18" charset="0"/>
              </a:rPr>
              <a:t>Inclusive OR </a:t>
            </a:r>
            <a:endParaRPr kumimoji="0" lang="zh-CN" altLang="en-US" sz="2400" dirty="0">
              <a:latin typeface="Times New Roman" panose="02020603050405020304" pitchFamily="18" charset="0"/>
            </a:endParaRPr>
          </a:p>
        </p:txBody>
      </p:sp>
      <p:sp>
        <p:nvSpPr>
          <p:cNvPr id="21" name="线形标注 2 10">
            <a:extLst>
              <a:ext uri="{FF2B5EF4-FFF2-40B4-BE49-F238E27FC236}">
                <a16:creationId xmlns:a16="http://schemas.microsoft.com/office/drawing/2014/main" id="{70B5FEE5-7524-474D-8719-B34DB1DDD982}"/>
              </a:ext>
            </a:extLst>
          </p:cNvPr>
          <p:cNvSpPr>
            <a:spLocks/>
          </p:cNvSpPr>
          <p:nvPr/>
        </p:nvSpPr>
        <p:spPr bwMode="auto">
          <a:xfrm>
            <a:off x="8586636" y="4414868"/>
            <a:ext cx="2822575" cy="499158"/>
          </a:xfrm>
          <a:prstGeom prst="borderCallout2">
            <a:avLst>
              <a:gd name="adj1" fmla="val 103565"/>
              <a:gd name="adj2" fmla="val 65106"/>
              <a:gd name="adj3" fmla="val 186555"/>
              <a:gd name="adj4" fmla="val 53794"/>
              <a:gd name="adj5" fmla="val 219797"/>
              <a:gd name="adj6" fmla="val 40862"/>
            </a:avLst>
          </a:prstGeom>
          <a:solidFill>
            <a:schemeClr val="accent1"/>
          </a:solidFill>
          <a:ln w="9525">
            <a:solidFill>
              <a:schemeClr val="tx1"/>
            </a:solidFill>
            <a:round/>
            <a:headEnd/>
            <a:tailEnd/>
          </a:ln>
        </p:spPr>
        <p:txBody>
          <a:bodyPr lIns="0" rIns="0"/>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eaLnBrk="1" hangingPunct="1">
              <a:spcBef>
                <a:spcPct val="0"/>
              </a:spcBef>
              <a:buFontTx/>
              <a:buNone/>
            </a:pPr>
            <a:r>
              <a:rPr kumimoji="0" lang="en-US" altLang="zh-CN" sz="2400" dirty="0">
                <a:latin typeface="Times New Roman" panose="02020603050405020304" pitchFamily="18" charset="0"/>
              </a:rPr>
              <a:t>exclusive OR</a:t>
            </a:r>
            <a:endParaRPr kumimoji="0" lang="zh-CN" altLang="en-US" sz="2400" dirty="0">
              <a:latin typeface="Times New Roman" panose="02020603050405020304" pitchFamily="18" charset="0"/>
            </a:endParaRPr>
          </a:p>
        </p:txBody>
      </p:sp>
      <p:sp>
        <p:nvSpPr>
          <p:cNvPr id="23" name="矩形 22">
            <a:extLst>
              <a:ext uri="{FF2B5EF4-FFF2-40B4-BE49-F238E27FC236}">
                <a16:creationId xmlns:a16="http://schemas.microsoft.com/office/drawing/2014/main" id="{77D14E72-50B5-47A9-A651-ACCD0D1B0CB5}"/>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a:t>
            </a:r>
            <a:r>
              <a:rPr lang="zh-CN" altLang="en-US" u="sng" dirty="0">
                <a:solidFill>
                  <a:schemeClr val="bg1"/>
                </a:solidFill>
                <a:cs typeface="+mn-ea"/>
                <a:sym typeface="+mn-lt"/>
              </a:rPr>
              <a:t>析取</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
        <p:nvSpPr>
          <p:cNvPr id="4" name="矩形 3">
            <a:extLst>
              <a:ext uri="{FF2B5EF4-FFF2-40B4-BE49-F238E27FC236}">
                <a16:creationId xmlns:a16="http://schemas.microsoft.com/office/drawing/2014/main" id="{12555C8D-7B66-49F0-ADC2-2E5C34F75603}"/>
              </a:ext>
            </a:extLst>
          </p:cNvPr>
          <p:cNvSpPr/>
          <p:nvPr/>
        </p:nvSpPr>
        <p:spPr>
          <a:xfrm>
            <a:off x="2595647" y="1895886"/>
            <a:ext cx="8900568" cy="5447645"/>
          </a:xfrm>
          <a:prstGeom prst="rect">
            <a:avLst/>
          </a:prstGeom>
        </p:spPr>
        <p:txBody>
          <a:bodyPr wrap="square">
            <a:spAutoFit/>
          </a:bodyPr>
          <a:lstStyle/>
          <a:p>
            <a:pPr marL="0" lvl="1"/>
            <a:r>
              <a:rPr lang="en-US" altLang="zh-CN" sz="2400" b="1" i="1" dirty="0">
                <a:ea typeface="宋体" panose="02010600030101010101" pitchFamily="2" charset="-122"/>
                <a:cs typeface="Times New Roman" panose="02020603050405020304" pitchFamily="18" charset="0"/>
              </a:rPr>
              <a:t>P</a:t>
            </a:r>
            <a:r>
              <a:rPr lang="zh-CN" altLang="en-US" sz="2400" b="1" dirty="0">
                <a:ea typeface="宋体" panose="02010600030101010101" pitchFamily="2" charset="-122"/>
                <a:cs typeface="Times New Roman" panose="02020603050405020304" pitchFamily="18" charset="0"/>
              </a:rPr>
              <a:t>：</a:t>
            </a:r>
            <a:r>
              <a:rPr lang="en-US" altLang="zh-CN" sz="2400" b="1" dirty="0">
                <a:ea typeface="宋体" panose="02010600030101010101" pitchFamily="2" charset="-122"/>
                <a:cs typeface="Times New Roman" panose="02020603050405020304" pitchFamily="18" charset="0"/>
              </a:rPr>
              <a:t> Ming Li is at the classroom.</a:t>
            </a:r>
          </a:p>
          <a:p>
            <a:pPr marL="0" lvl="1"/>
            <a:r>
              <a:rPr lang="en-US" altLang="zh-CN" sz="2400" b="1" i="1" dirty="0">
                <a:ea typeface="宋体" panose="02010600030101010101" pitchFamily="2" charset="-122"/>
                <a:cs typeface="Times New Roman" panose="02020603050405020304" pitchFamily="18" charset="0"/>
              </a:rPr>
              <a:t>Q</a:t>
            </a:r>
            <a:r>
              <a:rPr lang="zh-CN" altLang="en-US" sz="2400" b="1" dirty="0">
                <a:ea typeface="宋体" panose="02010600030101010101" pitchFamily="2" charset="-122"/>
                <a:cs typeface="Times New Roman" panose="02020603050405020304" pitchFamily="18" charset="0"/>
              </a:rPr>
              <a:t>：</a:t>
            </a:r>
            <a:r>
              <a:rPr lang="en-US" altLang="zh-CN" sz="2400" b="1" dirty="0">
                <a:ea typeface="宋体" panose="02010600030101010101" pitchFamily="2" charset="-122"/>
                <a:cs typeface="Times New Roman" panose="02020603050405020304" pitchFamily="18" charset="0"/>
              </a:rPr>
              <a:t> </a:t>
            </a:r>
            <a:r>
              <a:rPr lang="en-US" altLang="zh-CN" sz="2400" b="1" dirty="0" err="1">
                <a:ea typeface="宋体" panose="02010600030101010101" pitchFamily="2" charset="-122"/>
                <a:cs typeface="Times New Roman" panose="02020603050405020304" pitchFamily="18" charset="0"/>
              </a:rPr>
              <a:t>Qiang</a:t>
            </a:r>
            <a:r>
              <a:rPr lang="en-US" altLang="zh-CN" sz="2400" b="1" dirty="0">
                <a:ea typeface="宋体" panose="02010600030101010101" pitchFamily="2" charset="-122"/>
                <a:cs typeface="Times New Roman" panose="02020603050405020304" pitchFamily="18" charset="0"/>
              </a:rPr>
              <a:t> Zhang is a good coach.</a:t>
            </a:r>
          </a:p>
          <a:p>
            <a:pPr marL="0" lvl="1"/>
            <a:r>
              <a:rPr lang="en-US" altLang="zh-CN" sz="2400" b="1" dirty="0">
                <a:ea typeface="宋体" panose="02010600030101010101" pitchFamily="2" charset="-122"/>
                <a:cs typeface="Times New Roman" panose="02020603050405020304" pitchFamily="18" charset="0"/>
              </a:rPr>
              <a:t>Find the disjunction of </a:t>
            </a:r>
            <a:r>
              <a:rPr lang="en-US" altLang="zh-CN" sz="2400" b="1" i="1" dirty="0">
                <a:ea typeface="宋体" panose="02010600030101010101" pitchFamily="2" charset="-122"/>
                <a:cs typeface="Times New Roman" panose="02020603050405020304" pitchFamily="18" charset="0"/>
              </a:rPr>
              <a:t>P </a:t>
            </a:r>
            <a:r>
              <a:rPr lang="en-US" altLang="zh-CN" sz="2400" b="1" dirty="0">
                <a:ea typeface="宋体" panose="02010600030101010101" pitchFamily="2" charset="-122"/>
                <a:cs typeface="Times New Roman" panose="02020603050405020304" pitchFamily="18" charset="0"/>
              </a:rPr>
              <a:t>and</a:t>
            </a:r>
            <a:r>
              <a:rPr lang="en-US" altLang="zh-CN" sz="2400" b="1" i="1" dirty="0">
                <a:ea typeface="宋体" panose="02010600030101010101" pitchFamily="2" charset="-122"/>
                <a:cs typeface="Times New Roman" panose="02020603050405020304" pitchFamily="18" charset="0"/>
              </a:rPr>
              <a:t> Q</a:t>
            </a:r>
            <a:r>
              <a:rPr lang="en-US" altLang="zh-CN" sz="2400" b="1" dirty="0">
                <a:ea typeface="宋体" panose="02010600030101010101" pitchFamily="2" charset="-122"/>
                <a:cs typeface="Times New Roman" panose="02020603050405020304" pitchFamily="18" charset="0"/>
              </a:rPr>
              <a:t>.</a:t>
            </a:r>
          </a:p>
          <a:p>
            <a:pPr marL="0" lvl="1"/>
            <a:endParaRPr lang="en-US" altLang="zh-CN" sz="2400" b="1" dirty="0">
              <a:ea typeface="宋体" panose="02010600030101010101" pitchFamily="2" charset="-122"/>
              <a:cs typeface="Times New Roman" panose="02020603050405020304" pitchFamily="18" charset="0"/>
            </a:endParaRPr>
          </a:p>
          <a:p>
            <a:pPr marL="0" lvl="1"/>
            <a:r>
              <a:rPr lang="en-US" altLang="zh-CN" sz="2400" b="1" dirty="0">
                <a:solidFill>
                  <a:schemeClr val="accent6"/>
                </a:solidFill>
                <a:ea typeface="宋体" panose="02010600030101010101" pitchFamily="2" charset="-122"/>
                <a:cs typeface="Times New Roman" panose="02020603050405020304" pitchFamily="18" charset="0"/>
              </a:rPr>
              <a:t>Solution:</a:t>
            </a:r>
          </a:p>
          <a:p>
            <a:pPr marL="0" lvl="1"/>
            <a:r>
              <a:rPr lang="en-US" altLang="zh-CN" sz="2400" b="1" i="1" dirty="0">
                <a:ea typeface="宋体" panose="02010600030101010101" pitchFamily="2" charset="-122"/>
                <a:cs typeface="Times New Roman" panose="02020603050405020304" pitchFamily="18" charset="0"/>
              </a:rPr>
              <a:t>P</a:t>
            </a:r>
            <a:r>
              <a:rPr lang="en-US" altLang="zh-CN" sz="2400" b="1" dirty="0">
                <a:ea typeface="宋体" panose="02010600030101010101" pitchFamily="2" charset="-122"/>
                <a:cs typeface="Times New Roman" panose="02020603050405020304" pitchFamily="18" charset="0"/>
              </a:rPr>
              <a:t> ∨ </a:t>
            </a:r>
            <a:r>
              <a:rPr lang="en-US" altLang="zh-CN" sz="2400" b="1" i="1" dirty="0">
                <a:ea typeface="宋体" panose="02010600030101010101" pitchFamily="2" charset="-122"/>
                <a:cs typeface="Times New Roman" panose="02020603050405020304" pitchFamily="18" charset="0"/>
              </a:rPr>
              <a:t>Q</a:t>
            </a:r>
            <a:r>
              <a:rPr lang="en-US" altLang="zh-CN" sz="2400" b="1" dirty="0">
                <a:ea typeface="宋体" panose="02010600030101010101" pitchFamily="2" charset="-122"/>
                <a:cs typeface="Times New Roman" panose="02020603050405020304" pitchFamily="18" charset="0"/>
              </a:rPr>
              <a:t>  is the statement that “Ming Li is at the classroom or </a:t>
            </a:r>
            <a:r>
              <a:rPr lang="en-US" altLang="zh-CN" sz="2400" b="1" dirty="0" err="1">
                <a:ea typeface="宋体" panose="02010600030101010101" pitchFamily="2" charset="-122"/>
                <a:cs typeface="Times New Roman" panose="02020603050405020304" pitchFamily="18" charset="0"/>
              </a:rPr>
              <a:t>Qiang</a:t>
            </a:r>
            <a:r>
              <a:rPr lang="en-US" altLang="zh-CN" sz="2400" b="1" dirty="0">
                <a:ea typeface="宋体" panose="02010600030101010101" pitchFamily="2" charset="-122"/>
                <a:cs typeface="Times New Roman" panose="02020603050405020304" pitchFamily="18" charset="0"/>
              </a:rPr>
              <a:t> Zhang is a good coach”.</a:t>
            </a:r>
          </a:p>
          <a:p>
            <a:pPr marL="0" lvl="1"/>
            <a:endParaRPr lang="en-US" altLang="zh-CN" sz="2400" b="1" dirty="0">
              <a:ea typeface="宋体" panose="02010600030101010101" pitchFamily="2" charset="-122"/>
              <a:cs typeface="Times New Roman" panose="02020603050405020304" pitchFamily="18" charset="0"/>
            </a:endParaRPr>
          </a:p>
          <a:p>
            <a:pPr marL="0" lvl="1"/>
            <a:r>
              <a:rPr lang="en-US" altLang="zh-CN" sz="2400" b="1" i="1" dirty="0">
                <a:ea typeface="宋体" panose="02010600030101010101" pitchFamily="2" charset="-122"/>
                <a:cs typeface="Times New Roman" panose="02020603050405020304" pitchFamily="18" charset="0"/>
              </a:rPr>
              <a:t>P</a:t>
            </a:r>
            <a:r>
              <a:rPr lang="zh-CN" altLang="en-US" sz="2400" b="1" dirty="0">
                <a:ea typeface="宋体" panose="02010600030101010101" pitchFamily="2" charset="-122"/>
                <a:cs typeface="Times New Roman" panose="02020603050405020304" pitchFamily="18" charset="0"/>
              </a:rPr>
              <a:t>：</a:t>
            </a:r>
            <a:r>
              <a:rPr lang="en-US" altLang="zh-CN" sz="2400" b="1" dirty="0">
                <a:ea typeface="宋体" panose="02010600030101010101" pitchFamily="2" charset="-122"/>
                <a:cs typeface="Times New Roman" panose="02020603050405020304" pitchFamily="18" charset="0"/>
              </a:rPr>
              <a:t> Ming Li is at the classroom.</a:t>
            </a:r>
          </a:p>
          <a:p>
            <a:pPr marL="0" lvl="1"/>
            <a:r>
              <a:rPr lang="en-US" altLang="zh-CN" sz="2400" b="1" i="1" dirty="0">
                <a:ea typeface="宋体" panose="02010600030101010101" pitchFamily="2" charset="-122"/>
                <a:cs typeface="Times New Roman" panose="02020603050405020304" pitchFamily="18" charset="0"/>
              </a:rPr>
              <a:t>Q</a:t>
            </a:r>
            <a:r>
              <a:rPr lang="zh-CN" altLang="en-US" sz="2400" b="1" dirty="0">
                <a:ea typeface="宋体" panose="02010600030101010101" pitchFamily="2" charset="-122"/>
                <a:cs typeface="Times New Roman" panose="02020603050405020304" pitchFamily="18" charset="0"/>
              </a:rPr>
              <a:t>：</a:t>
            </a:r>
            <a:r>
              <a:rPr lang="en-US" altLang="zh-CN" sz="2400" b="1" dirty="0">
                <a:ea typeface="宋体" panose="02010600030101010101" pitchFamily="2" charset="-122"/>
                <a:cs typeface="Times New Roman" panose="02020603050405020304" pitchFamily="18" charset="0"/>
              </a:rPr>
              <a:t> Ming Li is at the tennis court.</a:t>
            </a:r>
          </a:p>
          <a:p>
            <a:pPr marL="0" lvl="1"/>
            <a:r>
              <a:rPr lang="en-US" altLang="zh-CN" sz="2400" b="1" dirty="0">
                <a:solidFill>
                  <a:schemeClr val="accent6"/>
                </a:solidFill>
                <a:ea typeface="宋体" panose="02010600030101010101" pitchFamily="2" charset="-122"/>
                <a:cs typeface="Times New Roman" panose="02020603050405020304" pitchFamily="18" charset="0"/>
              </a:rPr>
              <a:t>How to represent “Ming Li is at the class room or tennis court”?</a:t>
            </a:r>
          </a:p>
          <a:p>
            <a:pPr marL="0" lvl="1"/>
            <a:endParaRPr lang="en-US" altLang="zh-CN" sz="2000" b="1" dirty="0">
              <a:ea typeface="宋体" panose="02010600030101010101" pitchFamily="2" charset="-122"/>
              <a:cs typeface="Times New Roman" panose="02020603050405020304" pitchFamily="18" charset="0"/>
            </a:endParaRPr>
          </a:p>
          <a:p>
            <a:pPr marL="0" lvl="1"/>
            <a:endParaRPr lang="en-US" altLang="zh-CN" sz="2000" b="1" dirty="0">
              <a:ea typeface="宋体" panose="02010600030101010101" pitchFamily="2" charset="-122"/>
              <a:cs typeface="Times New Roman" panose="02020603050405020304" pitchFamily="18" charset="0"/>
            </a:endParaRPr>
          </a:p>
          <a:p>
            <a:pPr marL="0" lvl="1"/>
            <a:r>
              <a:rPr lang="en-US" altLang="zh-CN" sz="2000" b="1" dirty="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202912834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additive="base">
                                        <p:cTn id="2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 calcmode="lin" valueType="num">
                                      <p:cBhvr additive="base">
                                        <p:cTn id="3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 calcmode="lin" valueType="num">
                                      <p:cBhvr additive="base">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 calcmode="lin" valueType="num">
                                      <p:cBhvr additive="base">
                                        <p:cTn id="3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linds(horizontal)">
                                      <p:cBhvr>
                                        <p:cTn id="45" dur="500"/>
                                        <p:tgtEl>
                                          <p:spTgt spid="1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linds(horizontal)">
                                      <p:cBhvr>
                                        <p:cTn id="53" dur="500"/>
                                        <p:tgtEl>
                                          <p:spTgt spid="2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linds(horizontal)">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FDC17469-894C-4F02-BCEF-0679AE994D79}"/>
              </a:ext>
            </a:extLst>
          </p:cNvPr>
          <p:cNvSpPr/>
          <p:nvPr/>
        </p:nvSpPr>
        <p:spPr>
          <a:xfrm>
            <a:off x="2133600" y="1213752"/>
            <a:ext cx="9682843" cy="1393377"/>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zh-CN" altLang="en-US" sz="2000" dirty="0">
              <a:solidFill>
                <a:srgbClr val="FF0000"/>
              </a:solidFill>
              <a:latin typeface="+mj-lt"/>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Exclusive disjunction (</a:t>
            </a:r>
            <a:r>
              <a:rPr lang="zh-CN" altLang="en-US" sz="4800" b="1" dirty="0">
                <a:solidFill>
                  <a:schemeClr val="bg1"/>
                </a:solidFill>
                <a:effectLst>
                  <a:outerShdw blurRad="38100" dist="38100" dir="2700000" algn="tl">
                    <a:srgbClr val="000000">
                      <a:alpha val="43137"/>
                    </a:srgbClr>
                  </a:outerShdw>
                </a:effectLst>
                <a:cs typeface="+mn-ea"/>
                <a:sym typeface="+mn-lt"/>
              </a:rPr>
              <a:t>异或</a:t>
            </a:r>
            <a:r>
              <a:rPr lang="en-US" altLang="zh-CN" sz="4800" b="1" dirty="0">
                <a:solidFill>
                  <a:schemeClr val="bg1"/>
                </a:solidFill>
                <a:effectLst>
                  <a:outerShdw blurRad="38100" dist="38100" dir="2700000" algn="tl">
                    <a:srgbClr val="000000">
                      <a:alpha val="43137"/>
                    </a:srgbClr>
                  </a:outerShdw>
                </a:effectLst>
                <a:cs typeface="+mn-ea"/>
                <a:sym typeface="+mn-lt"/>
              </a:rPr>
              <a:t>) —</a:t>
            </a:r>
            <a:r>
              <a:rPr lang="en-US" altLang="zh-CN" sz="4800" b="1" dirty="0">
                <a:solidFill>
                  <a:schemeClr val="bg1"/>
                </a:solidFill>
                <a:effectLst>
                  <a:outerShdw blurRad="38100" dist="38100" dir="2700000" algn="tl">
                    <a:srgbClr val="000000">
                      <a:alpha val="43137"/>
                    </a:srgbClr>
                  </a:outerShdw>
                </a:effectLst>
                <a:cs typeface="+mn-ea"/>
                <a:sym typeface="Symbol" panose="05050102010706020507" pitchFamily="18" charset="2"/>
              </a:rPr>
              <a:t>▽</a:t>
            </a:r>
            <a:endParaRPr lang="en-US" altLang="zh-CN" sz="48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18AA1033-FCB9-4573-9657-0A7F7CAE6445}"/>
              </a:ext>
            </a:extLst>
          </p:cNvPr>
          <p:cNvSpPr txBox="1">
            <a:spLocks noChangeArrowheads="1"/>
          </p:cNvSpPr>
          <p:nvPr/>
        </p:nvSpPr>
        <p:spPr>
          <a:xfrm>
            <a:off x="2342299" y="1315039"/>
            <a:ext cx="9338072" cy="288321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ea typeface="宋体" panose="02010600030101010101" pitchFamily="2" charset="-122"/>
                <a:cs typeface="Times New Roman" panose="02020603050405020304" pitchFamily="18" charset="0"/>
              </a:rPr>
              <a:t>The exclusive disjunction of propositions  </a:t>
            </a:r>
            <a:r>
              <a:rPr lang="en-US" altLang="zh-CN" sz="2400" i="1" dirty="0">
                <a:ea typeface="宋体" panose="02010600030101010101" pitchFamily="2" charset="-122"/>
                <a:cs typeface="Times New Roman" panose="02020603050405020304" pitchFamily="18" charset="0"/>
              </a:rPr>
              <a:t>P</a:t>
            </a:r>
            <a:r>
              <a:rPr lang="en-US" altLang="zh-CN" sz="2400" dirty="0">
                <a:ea typeface="宋体" panose="02010600030101010101" pitchFamily="2" charset="-122"/>
                <a:cs typeface="Times New Roman" panose="02020603050405020304" pitchFamily="18" charset="0"/>
              </a:rPr>
              <a:t>  and </a:t>
            </a:r>
            <a:r>
              <a:rPr lang="en-US" altLang="zh-CN" sz="2400" i="1" dirty="0">
                <a:ea typeface="宋体" panose="02010600030101010101" pitchFamily="2" charset="-122"/>
                <a:cs typeface="Times New Roman" panose="02020603050405020304" pitchFamily="18" charset="0"/>
              </a:rPr>
              <a:t>Q</a:t>
            </a:r>
            <a:r>
              <a:rPr lang="en-US" altLang="zh-CN" sz="2400" dirty="0">
                <a:ea typeface="宋体" panose="02010600030101010101" pitchFamily="2" charset="-122"/>
                <a:cs typeface="Times New Roman" panose="02020603050405020304" pitchFamily="18" charset="0"/>
              </a:rPr>
              <a:t>  is denoted by </a:t>
            </a:r>
            <a:r>
              <a:rPr lang="en-US" altLang="zh-CN" sz="2400" b="1" i="1" dirty="0">
                <a:solidFill>
                  <a:srgbClr val="0070C0"/>
                </a:solidFill>
                <a:ea typeface="宋体" panose="02010600030101010101" pitchFamily="2" charset="-122"/>
              </a:rPr>
              <a:t>P</a:t>
            </a:r>
            <a:r>
              <a:rPr lang="en-US" altLang="zh-CN" sz="2400" b="1" dirty="0">
                <a:solidFill>
                  <a:srgbClr val="0070C0"/>
                </a:solidFill>
                <a:ea typeface="宋体" panose="02010600030101010101" pitchFamily="2" charset="-122"/>
                <a:sym typeface="Symbol" panose="05050102010706020507" pitchFamily="18" charset="2"/>
              </a:rPr>
              <a:t>▽</a:t>
            </a:r>
            <a:r>
              <a:rPr lang="en-US" altLang="zh-CN" sz="2400" b="1" i="1" dirty="0">
                <a:solidFill>
                  <a:srgbClr val="0070C0"/>
                </a:solidFill>
                <a:ea typeface="宋体" panose="02010600030101010101" pitchFamily="2" charset="-122"/>
                <a:sym typeface="Symbol" panose="05050102010706020507" pitchFamily="18" charset="2"/>
              </a:rPr>
              <a:t>Q </a:t>
            </a:r>
            <a:r>
              <a:rPr lang="en-US" altLang="zh-CN" sz="2400" dirty="0">
                <a:solidFill>
                  <a:srgbClr val="0070C0"/>
                </a:solidFill>
                <a:ea typeface="宋体" panose="02010600030101010101" pitchFamily="2" charset="-122"/>
                <a:sym typeface="Symbol" panose="05050102010706020507" pitchFamily="18" charset="2"/>
              </a:rPr>
              <a:t>.</a:t>
            </a:r>
            <a:r>
              <a:rPr lang="en-US" altLang="zh-CN" sz="2400" i="1" dirty="0">
                <a:solidFill>
                  <a:srgbClr val="0070C0"/>
                </a:solidFill>
                <a:ea typeface="宋体" panose="02010600030101010101" pitchFamily="2" charset="-122"/>
                <a:sym typeface="Symbol" panose="05050102010706020507" pitchFamily="18" charset="2"/>
              </a:rPr>
              <a:t> </a:t>
            </a:r>
            <a:r>
              <a:rPr lang="en-US" altLang="zh-CN" sz="2400" dirty="0">
                <a:ea typeface="宋体" panose="02010600030101010101" pitchFamily="2" charset="-122"/>
                <a:cs typeface="Times New Roman" panose="02020603050405020304" pitchFamily="18" charset="0"/>
              </a:rPr>
              <a:t>When </a:t>
            </a:r>
            <a:r>
              <a:rPr lang="en-US" altLang="zh-CN" sz="2400" b="1" dirty="0">
                <a:solidFill>
                  <a:schemeClr val="accent1"/>
                </a:solidFill>
                <a:ea typeface="宋体" panose="02010600030101010101" pitchFamily="2" charset="-122"/>
                <a:cs typeface="Times New Roman" panose="02020603050405020304" pitchFamily="18" charset="0"/>
              </a:rPr>
              <a:t>exactly one value </a:t>
            </a:r>
            <a:r>
              <a:rPr lang="en-US" altLang="zh-CN" sz="2400" dirty="0">
                <a:ea typeface="宋体" panose="02010600030101010101" pitchFamily="2" charset="-122"/>
                <a:cs typeface="Times New Roman" panose="02020603050405020304" pitchFamily="18" charset="0"/>
              </a:rPr>
              <a:t>of </a:t>
            </a:r>
            <a:r>
              <a:rPr lang="en-US" altLang="zh-CN" sz="2400" i="1" dirty="0">
                <a:ea typeface="宋体" panose="02010600030101010101" pitchFamily="2" charset="-122"/>
                <a:cs typeface="Times New Roman" panose="02020603050405020304" pitchFamily="18" charset="0"/>
              </a:rPr>
              <a:t>P</a:t>
            </a:r>
            <a:r>
              <a:rPr lang="en-US" altLang="zh-CN" sz="2400" dirty="0">
                <a:ea typeface="宋体" panose="02010600030101010101" pitchFamily="2" charset="-122"/>
                <a:cs typeface="Times New Roman" panose="02020603050405020304" pitchFamily="18" charset="0"/>
              </a:rPr>
              <a:t> and </a:t>
            </a:r>
            <a:r>
              <a:rPr lang="en-US" altLang="zh-CN" sz="2400" i="1" dirty="0">
                <a:ea typeface="宋体" panose="02010600030101010101" pitchFamily="2" charset="-122"/>
                <a:cs typeface="Times New Roman" panose="02020603050405020304" pitchFamily="18" charset="0"/>
              </a:rPr>
              <a:t>Q</a:t>
            </a:r>
            <a:r>
              <a:rPr lang="en-US" altLang="zh-CN" sz="2400" dirty="0">
                <a:ea typeface="宋体" panose="02010600030101010101" pitchFamily="2" charset="-122"/>
                <a:cs typeface="Times New Roman" panose="02020603050405020304" pitchFamily="18" charset="0"/>
              </a:rPr>
              <a:t>  is </a:t>
            </a:r>
            <a:r>
              <a:rPr lang="en-US" altLang="zh-CN" sz="2400" b="1" dirty="0">
                <a:solidFill>
                  <a:schemeClr val="accent1"/>
                </a:solidFill>
                <a:ea typeface="宋体" panose="02010600030101010101" pitchFamily="2" charset="-122"/>
                <a:cs typeface="Times New Roman" panose="02020603050405020304" pitchFamily="18" charset="0"/>
              </a:rPr>
              <a:t>true</a:t>
            </a:r>
            <a:r>
              <a:rPr lang="en-US" altLang="zh-CN" sz="2400" dirty="0">
                <a:ea typeface="宋体" panose="02010600030101010101" pitchFamily="2" charset="-122"/>
                <a:cs typeface="Times New Roman" panose="02020603050405020304" pitchFamily="18" charset="0"/>
              </a:rPr>
              <a:t>,</a:t>
            </a:r>
            <a:r>
              <a:rPr lang="en-US" altLang="zh-CN" sz="2400" i="1" dirty="0">
                <a:solidFill>
                  <a:srgbClr val="0070C0"/>
                </a:solidFill>
                <a:ea typeface="宋体" panose="02010600030101010101" pitchFamily="2" charset="-122"/>
              </a:rPr>
              <a:t> P</a:t>
            </a:r>
            <a:r>
              <a:rPr lang="en-US" altLang="zh-CN" sz="2400" dirty="0">
                <a:solidFill>
                  <a:srgbClr val="0070C0"/>
                </a:solidFill>
                <a:ea typeface="宋体" panose="02010600030101010101" pitchFamily="2" charset="-122"/>
                <a:sym typeface="Symbol" panose="05050102010706020507" pitchFamily="18" charset="2"/>
              </a:rPr>
              <a:t>▽</a:t>
            </a:r>
            <a:r>
              <a:rPr lang="en-US" altLang="zh-CN" sz="2400" i="1" dirty="0">
                <a:solidFill>
                  <a:srgbClr val="0070C0"/>
                </a:solidFill>
                <a:ea typeface="宋体" panose="02010600030101010101" pitchFamily="2" charset="-122"/>
                <a:sym typeface="Symbol" panose="05050102010706020507" pitchFamily="18" charset="2"/>
              </a:rPr>
              <a:t>Q </a:t>
            </a:r>
            <a:r>
              <a:rPr lang="en-US" altLang="zh-CN" sz="2400" dirty="0">
                <a:ea typeface="宋体" panose="02010600030101010101" pitchFamily="2" charset="-122"/>
                <a:cs typeface="Times New Roman" panose="02020603050405020304" pitchFamily="18" charset="0"/>
                <a:sym typeface="Symbol" panose="05050102010706020507" pitchFamily="18" charset="2"/>
              </a:rPr>
              <a:t>is </a:t>
            </a:r>
            <a:r>
              <a:rPr lang="en-US" altLang="zh-CN" sz="2400" b="1" dirty="0">
                <a:solidFill>
                  <a:schemeClr val="accent1"/>
                </a:solidFill>
                <a:ea typeface="宋体" panose="02010600030101010101" pitchFamily="2" charset="-122"/>
                <a:cs typeface="Times New Roman" panose="02020603050405020304" pitchFamily="18" charset="0"/>
                <a:sym typeface="Symbol" panose="05050102010706020507" pitchFamily="18" charset="2"/>
              </a:rPr>
              <a:t>true</a:t>
            </a:r>
            <a:r>
              <a:rPr lang="zh-CN" altLang="en-US" sz="2400" dirty="0">
                <a:ea typeface="宋体" panose="02010600030101010101" pitchFamily="2" charset="-122"/>
                <a:cs typeface="Times New Roman" panose="02020603050405020304" pitchFamily="18" charset="0"/>
                <a:sym typeface="Symbol" panose="05050102010706020507" pitchFamily="18" charset="2"/>
              </a:rPr>
              <a:t>，</a:t>
            </a:r>
            <a:r>
              <a:rPr lang="en-US" altLang="zh-CN" sz="2400" dirty="0">
                <a:ea typeface="宋体" panose="02010600030101010101" pitchFamily="2" charset="-122"/>
                <a:cs typeface="Times New Roman" panose="02020603050405020304" pitchFamily="18" charset="0"/>
              </a:rPr>
              <a:t> otherwise it is </a:t>
            </a:r>
            <a:r>
              <a:rPr lang="en-US" altLang="zh-CN" sz="2400" b="1" dirty="0">
                <a:solidFill>
                  <a:schemeClr val="accent1"/>
                </a:solidFill>
                <a:ea typeface="宋体" panose="02010600030101010101" pitchFamily="2" charset="-122"/>
                <a:cs typeface="Times New Roman" panose="02020603050405020304" pitchFamily="18" charset="0"/>
              </a:rPr>
              <a:t>false</a:t>
            </a:r>
            <a:r>
              <a:rPr lang="en-US" altLang="zh-CN" sz="2400" dirty="0">
                <a:ea typeface="宋体" panose="02010600030101010101" pitchFamily="2" charset="-122"/>
                <a:cs typeface="Times New Roman" panose="02020603050405020304" pitchFamily="18" charset="0"/>
              </a:rPr>
              <a:t>.</a:t>
            </a:r>
          </a:p>
          <a:p>
            <a:pPr lvl="1"/>
            <a:endParaRPr lang="en-US" altLang="zh-CN" sz="1400" b="1" dirty="0">
              <a:ea typeface="宋体" panose="02010600030101010101" pitchFamily="2" charset="-122"/>
              <a:cs typeface="Times New Roman" panose="02020603050405020304" pitchFamily="18" charset="0"/>
            </a:endParaRPr>
          </a:p>
          <a:p>
            <a:pPr marL="457200" lvl="1" indent="0">
              <a:buNone/>
            </a:pPr>
            <a:endParaRPr lang="en-US" altLang="zh-CN" sz="2600" b="1" dirty="0">
              <a:ea typeface="宋体" panose="02010600030101010101" pitchFamily="2" charset="-122"/>
              <a:cs typeface="Times New Roman" panose="02020603050405020304" pitchFamily="18" charset="0"/>
            </a:endParaRPr>
          </a:p>
          <a:p>
            <a:pPr marL="457200" lvl="1" indent="-457200">
              <a:buFont typeface="Wingdings" panose="05000000000000000000" pitchFamily="2" charset="2"/>
              <a:buChar char="l"/>
            </a:pPr>
            <a:r>
              <a:rPr lang="en-US" altLang="zh-CN" sz="2600" b="1" dirty="0">
                <a:ea typeface="宋体" panose="02010600030101010101" pitchFamily="2" charset="-122"/>
                <a:cs typeface="Times New Roman" panose="02020603050405020304" pitchFamily="18" charset="0"/>
              </a:rPr>
              <a:t>Example: real number</a:t>
            </a:r>
            <a:r>
              <a:rPr lang="en-US" altLang="zh-CN" sz="2600" b="1" i="1" dirty="0">
                <a:ea typeface="宋体" panose="02010600030101010101" pitchFamily="2" charset="-122"/>
                <a:cs typeface="Times New Roman" panose="02020603050405020304" pitchFamily="18" charset="0"/>
              </a:rPr>
              <a:t> a </a:t>
            </a:r>
            <a:r>
              <a:rPr lang="en-US" altLang="zh-CN" sz="2600" b="1" dirty="0">
                <a:ea typeface="宋体" panose="02010600030101010101" pitchFamily="2" charset="-122"/>
                <a:cs typeface="Times New Roman" panose="02020603050405020304" pitchFamily="18" charset="0"/>
              </a:rPr>
              <a:t>is either rational or irrational.</a:t>
            </a:r>
          </a:p>
          <a:p>
            <a:pPr algn="ctr">
              <a:buFontTx/>
              <a:buNone/>
            </a:pPr>
            <a:endParaRPr lang="zh-CN" altLang="en-US" b="1" dirty="0">
              <a:ea typeface="宋体" panose="02010600030101010101" pitchFamily="2" charset="-122"/>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793D3835-2CF3-42E1-A984-150237AF7C93}"/>
              </a:ext>
            </a:extLst>
          </p:cNvPr>
          <p:cNvGraphicFramePr>
            <a:graphicFrameLocks noGrp="1"/>
          </p:cNvGraphicFramePr>
          <p:nvPr>
            <p:extLst>
              <p:ext uri="{D42A27DB-BD31-4B8C-83A1-F6EECF244321}">
                <p14:modId xmlns:p14="http://schemas.microsoft.com/office/powerpoint/2010/main" val="2518119666"/>
              </p:ext>
            </p:extLst>
          </p:nvPr>
        </p:nvGraphicFramePr>
        <p:xfrm>
          <a:off x="3260409" y="3855356"/>
          <a:ext cx="2932113" cy="2286000"/>
        </p:xfrm>
        <a:graphic>
          <a:graphicData uri="http://schemas.openxmlformats.org/drawingml/2006/table">
            <a:tbl>
              <a:tblPr firstRow="1" bandRow="1">
                <a:tableStyleId>{21E4AEA4-8DFA-4A89-87EB-49C32662AFE0}</a:tableStyleId>
              </a:tblPr>
              <a:tblGrid>
                <a:gridCol w="977371">
                  <a:extLst>
                    <a:ext uri="{9D8B030D-6E8A-4147-A177-3AD203B41FA5}">
                      <a16:colId xmlns:a16="http://schemas.microsoft.com/office/drawing/2014/main" val="20000"/>
                    </a:ext>
                  </a:extLst>
                </a:gridCol>
                <a:gridCol w="977371">
                  <a:extLst>
                    <a:ext uri="{9D8B030D-6E8A-4147-A177-3AD203B41FA5}">
                      <a16:colId xmlns:a16="http://schemas.microsoft.com/office/drawing/2014/main" val="20001"/>
                    </a:ext>
                  </a:extLst>
                </a:gridCol>
                <a:gridCol w="977371">
                  <a:extLst>
                    <a:ext uri="{9D8B030D-6E8A-4147-A177-3AD203B41FA5}">
                      <a16:colId xmlns:a16="http://schemas.microsoft.com/office/drawing/2014/main" val="20002"/>
                    </a:ext>
                  </a:extLst>
                </a:gridCol>
              </a:tblGrid>
              <a:tr h="0">
                <a:tc>
                  <a:txBody>
                    <a:bodyPr/>
                    <a:lstStyle/>
                    <a:p>
                      <a:pPr algn="ctr"/>
                      <a:r>
                        <a:rPr lang="en-US" altLang="zh-CN" sz="2400" b="1" i="1" dirty="0">
                          <a:latin typeface="Times New Roman" panose="02020603050405020304" pitchFamily="18" charset="0"/>
                          <a:cs typeface="Times New Roman" panose="02020603050405020304" pitchFamily="18" charset="0"/>
                        </a:rPr>
                        <a:t>P</a:t>
                      </a:r>
                      <a:endParaRPr lang="zh-CN" altLang="en-US" sz="2400" b="1" i="1" dirty="0">
                        <a:latin typeface="Times New Roman" panose="02020603050405020304" pitchFamily="18" charset="0"/>
                        <a:cs typeface="Times New Roman" panose="02020603050405020304" pitchFamily="18" charset="0"/>
                      </a:endParaRPr>
                    </a:p>
                  </a:txBody>
                  <a:tcPr marL="91432" marR="91432" anchor="ctr"/>
                </a:tc>
                <a:tc>
                  <a:txBody>
                    <a:bodyPr/>
                    <a:lstStyle/>
                    <a:p>
                      <a:pPr algn="ctr"/>
                      <a:r>
                        <a:rPr lang="en-US" altLang="zh-CN" sz="2400" b="1" i="1" dirty="0">
                          <a:latin typeface="Times New Roman" panose="02020603050405020304" pitchFamily="18" charset="0"/>
                          <a:cs typeface="Times New Roman" panose="02020603050405020304" pitchFamily="18" charset="0"/>
                        </a:rPr>
                        <a:t>Q</a:t>
                      </a:r>
                      <a:endParaRPr lang="zh-CN" altLang="en-US" sz="2400" b="1" i="1" dirty="0">
                        <a:latin typeface="Times New Roman" panose="02020603050405020304" pitchFamily="18" charset="0"/>
                        <a:cs typeface="Times New Roman" panose="02020603050405020304" pitchFamily="18" charset="0"/>
                      </a:endParaRPr>
                    </a:p>
                  </a:txBody>
                  <a:tcPr marL="91432" marR="91432" anchor="ctr"/>
                </a:tc>
                <a:tc>
                  <a:txBody>
                    <a:bodyPr/>
                    <a:lstStyle/>
                    <a:p>
                      <a:pPr algn="ctr"/>
                      <a:r>
                        <a:rPr lang="en-US" altLang="zh-CN" sz="2400" b="1" i="1" dirty="0">
                          <a:latin typeface="Times New Roman" panose="02020603050405020304" pitchFamily="18" charset="0"/>
                          <a:cs typeface="Times New Roman" panose="02020603050405020304" pitchFamily="18" charset="0"/>
                        </a:rPr>
                        <a:t>P </a:t>
                      </a:r>
                      <a:r>
                        <a:rPr lang="en-US" altLang="zh-CN" sz="2400" b="1" i="0" dirty="0">
                          <a:latin typeface="宋体" panose="02010600030101010101" pitchFamily="2" charset="-122"/>
                          <a:ea typeface="宋体" panose="02010600030101010101" pitchFamily="2" charset="-122"/>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Q</a:t>
                      </a:r>
                      <a:endParaRPr lang="zh-CN" altLang="en-US" sz="2400" b="1" i="1" dirty="0">
                        <a:latin typeface="Times New Roman" panose="02020603050405020304" pitchFamily="18" charset="0"/>
                        <a:cs typeface="Times New Roman" panose="02020603050405020304" pitchFamily="18" charset="0"/>
                      </a:endParaRPr>
                    </a:p>
                  </a:txBody>
                  <a:tcPr marL="91432" marR="91432" anchor="ctr"/>
                </a:tc>
                <a:extLst>
                  <a:ext uri="{0D108BD9-81ED-4DB2-BD59-A6C34878D82A}">
                    <a16:rowId xmlns:a16="http://schemas.microsoft.com/office/drawing/2014/main" val="10000"/>
                  </a:ext>
                </a:extLst>
              </a:tr>
              <a:tr h="370840">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marL="91432" marR="91432" anchor="ctr"/>
                </a:tc>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marL="91432" marR="91432"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marL="91432" marR="91432" anchor="ctr"/>
                </a:tc>
                <a:extLst>
                  <a:ext uri="{0D108BD9-81ED-4DB2-BD59-A6C34878D82A}">
                    <a16:rowId xmlns:a16="http://schemas.microsoft.com/office/drawing/2014/main" val="10001"/>
                  </a:ext>
                </a:extLst>
              </a:tr>
              <a:tr h="370840">
                <a:tc>
                  <a:txBody>
                    <a:bodyPr/>
                    <a:lstStyle/>
                    <a:p>
                      <a:pPr algn="ctr"/>
                      <a:r>
                        <a:rPr lang="en-US" altLang="zh-CN" sz="2400" b="1" i="1" dirty="0">
                          <a:solidFill>
                            <a:srgbClr val="7030A0"/>
                          </a:solidFill>
                          <a:latin typeface="Times New Roman" panose="02020603050405020304" pitchFamily="18" charset="0"/>
                          <a:cs typeface="Times New Roman" panose="02020603050405020304" pitchFamily="18" charset="0"/>
                        </a:rPr>
                        <a:t>F</a:t>
                      </a:r>
                      <a:endParaRPr lang="zh-CN" altLang="en-US" sz="2400" b="1" i="1" dirty="0">
                        <a:solidFill>
                          <a:srgbClr val="7030A0"/>
                        </a:solidFill>
                        <a:latin typeface="Times New Roman" panose="02020603050405020304" pitchFamily="18" charset="0"/>
                        <a:cs typeface="Times New Roman" panose="02020603050405020304" pitchFamily="18" charset="0"/>
                      </a:endParaRPr>
                    </a:p>
                  </a:txBody>
                  <a:tcPr marL="91432" marR="91432" anchor="ctr"/>
                </a:tc>
                <a:tc>
                  <a:txBody>
                    <a:bodyPr/>
                    <a:lstStyle/>
                    <a:p>
                      <a:pPr algn="ctr"/>
                      <a:r>
                        <a:rPr lang="en-US" altLang="zh-CN" sz="2400" b="1" i="1" dirty="0">
                          <a:solidFill>
                            <a:srgbClr val="7030A0"/>
                          </a:solidFill>
                          <a:latin typeface="Times New Roman" panose="02020603050405020304" pitchFamily="18" charset="0"/>
                          <a:cs typeface="Times New Roman" panose="02020603050405020304" pitchFamily="18" charset="0"/>
                        </a:rPr>
                        <a:t>T</a:t>
                      </a:r>
                      <a:endParaRPr lang="zh-CN" altLang="en-US" sz="2400" b="1" i="1" dirty="0">
                        <a:solidFill>
                          <a:srgbClr val="7030A0"/>
                        </a:solidFill>
                        <a:latin typeface="Times New Roman" panose="02020603050405020304" pitchFamily="18" charset="0"/>
                        <a:cs typeface="Times New Roman" panose="02020603050405020304" pitchFamily="18" charset="0"/>
                      </a:endParaRPr>
                    </a:p>
                  </a:txBody>
                  <a:tcPr marL="91432" marR="91432"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marL="91432" marR="91432" anchor="ctr"/>
                </a:tc>
                <a:extLst>
                  <a:ext uri="{0D108BD9-81ED-4DB2-BD59-A6C34878D82A}">
                    <a16:rowId xmlns:a16="http://schemas.microsoft.com/office/drawing/2014/main" val="10002"/>
                  </a:ext>
                </a:extLst>
              </a:tr>
              <a:tr h="370840">
                <a:tc>
                  <a:txBody>
                    <a:bodyPr/>
                    <a:lstStyle/>
                    <a:p>
                      <a:pPr algn="ctr"/>
                      <a:r>
                        <a:rPr lang="en-US" altLang="zh-CN" sz="2400" b="1" i="1" dirty="0">
                          <a:solidFill>
                            <a:srgbClr val="7030A0"/>
                          </a:solidFill>
                          <a:latin typeface="Times New Roman" panose="02020603050405020304" pitchFamily="18" charset="0"/>
                          <a:cs typeface="Times New Roman" panose="02020603050405020304" pitchFamily="18" charset="0"/>
                        </a:rPr>
                        <a:t>T</a:t>
                      </a:r>
                      <a:endParaRPr lang="zh-CN" altLang="en-US" sz="2400" b="1" i="1" dirty="0">
                        <a:solidFill>
                          <a:srgbClr val="7030A0"/>
                        </a:solidFill>
                        <a:latin typeface="Times New Roman" panose="02020603050405020304" pitchFamily="18" charset="0"/>
                        <a:cs typeface="Times New Roman" panose="02020603050405020304" pitchFamily="18" charset="0"/>
                      </a:endParaRPr>
                    </a:p>
                  </a:txBody>
                  <a:tcPr marL="91432" marR="91432" anchor="ctr"/>
                </a:tc>
                <a:tc>
                  <a:txBody>
                    <a:bodyPr/>
                    <a:lstStyle/>
                    <a:p>
                      <a:pPr algn="ctr"/>
                      <a:r>
                        <a:rPr lang="en-US" altLang="zh-CN" sz="2400" b="1" i="1" dirty="0">
                          <a:solidFill>
                            <a:srgbClr val="7030A0"/>
                          </a:solidFill>
                          <a:latin typeface="Times New Roman" panose="02020603050405020304" pitchFamily="18" charset="0"/>
                          <a:cs typeface="Times New Roman" panose="02020603050405020304" pitchFamily="18" charset="0"/>
                        </a:rPr>
                        <a:t>F</a:t>
                      </a:r>
                      <a:endParaRPr lang="zh-CN" altLang="en-US" sz="2400" b="1" i="1" dirty="0">
                        <a:solidFill>
                          <a:srgbClr val="7030A0"/>
                        </a:solidFill>
                        <a:latin typeface="Times New Roman" panose="02020603050405020304" pitchFamily="18" charset="0"/>
                        <a:cs typeface="Times New Roman" panose="02020603050405020304" pitchFamily="18" charset="0"/>
                      </a:endParaRPr>
                    </a:p>
                  </a:txBody>
                  <a:tcPr marL="91432" marR="91432"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marL="91432" marR="91432" anchor="ct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1" dirty="0">
                          <a:solidFill>
                            <a:schemeClr val="tx1"/>
                          </a:solidFill>
                          <a:latin typeface="Times New Roman" panose="02020603050405020304" pitchFamily="18" charset="0"/>
                          <a:cs typeface="Times New Roman" panose="02020603050405020304" pitchFamily="18" charset="0"/>
                        </a:rPr>
                        <a:t>T</a:t>
                      </a:r>
                      <a:endParaRPr lang="zh-CN" altLang="en-US" sz="2400" b="1" i="1" dirty="0">
                        <a:solidFill>
                          <a:schemeClr val="tx1"/>
                        </a:solidFill>
                        <a:latin typeface="Times New Roman" panose="02020603050405020304" pitchFamily="18" charset="0"/>
                        <a:cs typeface="Times New Roman" panose="02020603050405020304" pitchFamily="18" charset="0"/>
                      </a:endParaRPr>
                    </a:p>
                  </a:txBody>
                  <a:tcPr marL="91432" marR="9143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1" dirty="0">
                          <a:solidFill>
                            <a:schemeClr val="tx1"/>
                          </a:solidFill>
                          <a:latin typeface="Times New Roman" panose="02020603050405020304" pitchFamily="18" charset="0"/>
                          <a:cs typeface="Times New Roman" panose="02020603050405020304" pitchFamily="18" charset="0"/>
                        </a:rPr>
                        <a:t>T</a:t>
                      </a:r>
                      <a:endParaRPr lang="zh-CN" altLang="en-US" sz="2400" b="1" i="1" dirty="0">
                        <a:solidFill>
                          <a:schemeClr val="tx1"/>
                        </a:solidFill>
                        <a:latin typeface="Times New Roman" panose="02020603050405020304" pitchFamily="18" charset="0"/>
                        <a:cs typeface="Times New Roman" panose="02020603050405020304" pitchFamily="18" charset="0"/>
                      </a:endParaRPr>
                    </a:p>
                  </a:txBody>
                  <a:tcPr marL="91432" marR="91432"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marL="91432" marR="91432" anchor="ctr"/>
                </a:tc>
                <a:extLst>
                  <a:ext uri="{0D108BD9-81ED-4DB2-BD59-A6C34878D82A}">
                    <a16:rowId xmlns:a16="http://schemas.microsoft.com/office/drawing/2014/main" val="10004"/>
                  </a:ext>
                </a:extLst>
              </a:tr>
            </a:tbl>
          </a:graphicData>
        </a:graphic>
      </p:graphicFrame>
      <p:graphicFrame>
        <p:nvGraphicFramePr>
          <p:cNvPr id="14" name="表格 13">
            <a:extLst>
              <a:ext uri="{FF2B5EF4-FFF2-40B4-BE49-F238E27FC236}">
                <a16:creationId xmlns:a16="http://schemas.microsoft.com/office/drawing/2014/main" id="{A3049AD1-A410-4D48-9C57-C3BD4AE437FA}"/>
              </a:ext>
            </a:extLst>
          </p:cNvPr>
          <p:cNvGraphicFramePr>
            <a:graphicFrameLocks noGrp="1"/>
          </p:cNvGraphicFramePr>
          <p:nvPr>
            <p:extLst>
              <p:ext uri="{D42A27DB-BD31-4B8C-83A1-F6EECF244321}">
                <p14:modId xmlns:p14="http://schemas.microsoft.com/office/powerpoint/2010/main" val="4143504409"/>
              </p:ext>
            </p:extLst>
          </p:nvPr>
        </p:nvGraphicFramePr>
        <p:xfrm>
          <a:off x="7318058" y="3877627"/>
          <a:ext cx="2932368" cy="2286000"/>
        </p:xfrm>
        <a:graphic>
          <a:graphicData uri="http://schemas.openxmlformats.org/drawingml/2006/table">
            <a:tbl>
              <a:tblPr firstRow="1" bandRow="1">
                <a:tableStyleId>{21E4AEA4-8DFA-4A89-87EB-49C32662AFE0}</a:tableStyleId>
              </a:tblPr>
              <a:tblGrid>
                <a:gridCol w="977456">
                  <a:extLst>
                    <a:ext uri="{9D8B030D-6E8A-4147-A177-3AD203B41FA5}">
                      <a16:colId xmlns:a16="http://schemas.microsoft.com/office/drawing/2014/main" val="20000"/>
                    </a:ext>
                  </a:extLst>
                </a:gridCol>
                <a:gridCol w="977456">
                  <a:extLst>
                    <a:ext uri="{9D8B030D-6E8A-4147-A177-3AD203B41FA5}">
                      <a16:colId xmlns:a16="http://schemas.microsoft.com/office/drawing/2014/main" val="20001"/>
                    </a:ext>
                  </a:extLst>
                </a:gridCol>
                <a:gridCol w="977456">
                  <a:extLst>
                    <a:ext uri="{9D8B030D-6E8A-4147-A177-3AD203B41FA5}">
                      <a16:colId xmlns:a16="http://schemas.microsoft.com/office/drawing/2014/main" val="20002"/>
                    </a:ext>
                  </a:extLst>
                </a:gridCol>
              </a:tblGrid>
              <a:tr h="457200">
                <a:tc>
                  <a:txBody>
                    <a:bodyPr/>
                    <a:lstStyle/>
                    <a:p>
                      <a:pPr algn="ctr"/>
                      <a:r>
                        <a:rPr lang="en-US" altLang="zh-CN" sz="2400" b="1" i="1" dirty="0">
                          <a:latin typeface="Times New Roman" panose="02020603050405020304" pitchFamily="18" charset="0"/>
                          <a:cs typeface="Times New Roman" panose="02020603050405020304" pitchFamily="18" charset="0"/>
                        </a:rPr>
                        <a:t>P</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Q</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3"/>
                      <a:stretch>
                        <a:fillRect l="-200000" t="-9333" r="-2484" b="-432000"/>
                      </a:stretch>
                    </a:blipFill>
                  </a:tcPr>
                </a:tc>
                <a:extLst>
                  <a:ext uri="{0D108BD9-81ED-4DB2-BD59-A6C34878D82A}">
                    <a16:rowId xmlns:a16="http://schemas.microsoft.com/office/drawing/2014/main" val="10000"/>
                  </a:ext>
                </a:extLst>
              </a:tr>
              <a:tr h="457200">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457200">
                <a:tc>
                  <a:txBody>
                    <a:bodyPr/>
                    <a:lstStyle/>
                    <a:p>
                      <a:pPr algn="ctr"/>
                      <a:r>
                        <a:rPr lang="en-US" altLang="zh-CN" sz="2400" b="1" i="0" dirty="0">
                          <a:solidFill>
                            <a:srgbClr val="7030A0"/>
                          </a:solidFill>
                          <a:latin typeface="Times New Roman" panose="02020603050405020304" pitchFamily="18" charset="0"/>
                          <a:cs typeface="Times New Roman" panose="02020603050405020304" pitchFamily="18" charset="0"/>
                        </a:rPr>
                        <a:t>0</a:t>
                      </a:r>
                      <a:endParaRPr lang="zh-CN" altLang="en-US" sz="2400" b="1" i="0" dirty="0">
                        <a:solidFill>
                          <a:srgbClr val="7030A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7030A0"/>
                          </a:solidFill>
                          <a:latin typeface="Times New Roman" panose="02020603050405020304" pitchFamily="18" charset="0"/>
                          <a:cs typeface="Times New Roman" panose="02020603050405020304" pitchFamily="18" charset="0"/>
                        </a:rPr>
                        <a:t>1</a:t>
                      </a:r>
                      <a:endParaRPr lang="zh-CN" altLang="en-US" sz="2400" b="1" i="0" dirty="0">
                        <a:solidFill>
                          <a:srgbClr val="7030A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457200">
                <a:tc>
                  <a:txBody>
                    <a:bodyPr/>
                    <a:lstStyle/>
                    <a:p>
                      <a:pPr algn="ctr"/>
                      <a:r>
                        <a:rPr lang="en-US" altLang="zh-CN" sz="2400" b="1" i="0" dirty="0">
                          <a:solidFill>
                            <a:srgbClr val="7030A0"/>
                          </a:solidFill>
                          <a:latin typeface="Times New Roman" panose="02020603050405020304" pitchFamily="18" charset="0"/>
                          <a:cs typeface="Times New Roman" panose="02020603050405020304" pitchFamily="18" charset="0"/>
                        </a:rPr>
                        <a:t>1</a:t>
                      </a:r>
                      <a:endParaRPr lang="zh-CN" altLang="en-US" sz="2400" b="1" i="0" dirty="0">
                        <a:solidFill>
                          <a:srgbClr val="7030A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7030A0"/>
                          </a:solidFill>
                          <a:latin typeface="Times New Roman" panose="02020603050405020304" pitchFamily="18" charset="0"/>
                          <a:cs typeface="Times New Roman" panose="02020603050405020304" pitchFamily="18" charset="0"/>
                        </a:rPr>
                        <a:t>0</a:t>
                      </a:r>
                      <a:endParaRPr lang="zh-CN" altLang="en-US" sz="2400" b="1" i="0" dirty="0">
                        <a:solidFill>
                          <a:srgbClr val="7030A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0" dirty="0">
                          <a:solidFill>
                            <a:schemeClr val="tx1"/>
                          </a:solidFill>
                          <a:latin typeface="Times New Roman" panose="02020603050405020304" pitchFamily="18" charset="0"/>
                          <a:cs typeface="Times New Roman" panose="02020603050405020304" pitchFamily="18" charset="0"/>
                        </a:rPr>
                        <a:t>1</a:t>
                      </a:r>
                      <a:endParaRPr lang="zh-CN" altLang="en-US" sz="2400" b="1" i="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0" dirty="0">
                          <a:solidFill>
                            <a:schemeClr val="tx1"/>
                          </a:solidFill>
                          <a:latin typeface="Times New Roman" panose="02020603050405020304" pitchFamily="18" charset="0"/>
                          <a:cs typeface="Times New Roman" panose="02020603050405020304" pitchFamily="18" charset="0"/>
                        </a:rPr>
                        <a:t>1</a:t>
                      </a:r>
                      <a:endParaRPr lang="zh-CN" altLang="en-US" sz="2400" b="1" i="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sp>
        <p:nvSpPr>
          <p:cNvPr id="15" name="Text Box 83">
            <a:extLst>
              <a:ext uri="{FF2B5EF4-FFF2-40B4-BE49-F238E27FC236}">
                <a16:creationId xmlns:a16="http://schemas.microsoft.com/office/drawing/2014/main" id="{2A2EF29A-A554-4BB3-A89C-51E125E697C0}"/>
              </a:ext>
            </a:extLst>
          </p:cNvPr>
          <p:cNvSpPr txBox="1">
            <a:spLocks noChangeArrowheads="1"/>
          </p:cNvSpPr>
          <p:nvPr/>
        </p:nvSpPr>
        <p:spPr bwMode="auto">
          <a:xfrm>
            <a:off x="6633846" y="4549094"/>
            <a:ext cx="576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800">
                <a:latin typeface="Times New Roman" panose="02020603050405020304" pitchFamily="18" charset="0"/>
              </a:rPr>
              <a:t>or</a:t>
            </a:r>
            <a:endParaRPr kumimoji="0" lang="zh-CN" altLang="en-US" sz="2800">
              <a:latin typeface="Times New Roman" panose="02020603050405020304" pitchFamily="18" charset="0"/>
            </a:endParaRPr>
          </a:p>
        </p:txBody>
      </p:sp>
      <p:sp>
        <p:nvSpPr>
          <p:cNvPr id="17" name="矩形 16">
            <a:extLst>
              <a:ext uri="{FF2B5EF4-FFF2-40B4-BE49-F238E27FC236}">
                <a16:creationId xmlns:a16="http://schemas.microsoft.com/office/drawing/2014/main" id="{9CB640FD-2F36-44F0-856D-6FC74B90832C}"/>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a:t>
            </a:r>
            <a:r>
              <a:rPr lang="zh-CN" altLang="en-US" u="sng" dirty="0">
                <a:solidFill>
                  <a:schemeClr val="bg1"/>
                </a:solidFill>
                <a:cs typeface="+mn-ea"/>
                <a:sym typeface="+mn-lt"/>
              </a:rPr>
              <a:t>异或</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72275555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 calcmode="lin" valueType="num">
                                      <p:cBhvr additive="base">
                                        <p:cTn id="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Conditional Statement —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5" name="Text Box 83">
            <a:extLst>
              <a:ext uri="{FF2B5EF4-FFF2-40B4-BE49-F238E27FC236}">
                <a16:creationId xmlns:a16="http://schemas.microsoft.com/office/drawing/2014/main" id="{F73FCD23-1BF3-4B87-A6E9-64D11EB58287}"/>
              </a:ext>
            </a:extLst>
          </p:cNvPr>
          <p:cNvSpPr txBox="1">
            <a:spLocks noChangeArrowheads="1"/>
          </p:cNvSpPr>
          <p:nvPr/>
        </p:nvSpPr>
        <p:spPr bwMode="auto">
          <a:xfrm>
            <a:off x="6710827" y="4779011"/>
            <a:ext cx="57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800">
                <a:latin typeface="Times New Roman" panose="02020603050405020304" pitchFamily="18" charset="0"/>
              </a:rPr>
              <a:t>or</a:t>
            </a:r>
            <a:endParaRPr kumimoji="0" lang="zh-CN" altLang="en-US" sz="2800">
              <a:latin typeface="Times New Roman" panose="02020603050405020304" pitchFamily="18" charset="0"/>
            </a:endParaRPr>
          </a:p>
        </p:txBody>
      </p:sp>
      <p:graphicFrame>
        <p:nvGraphicFramePr>
          <p:cNvPr id="16" name="表格 15">
            <a:extLst>
              <a:ext uri="{FF2B5EF4-FFF2-40B4-BE49-F238E27FC236}">
                <a16:creationId xmlns:a16="http://schemas.microsoft.com/office/drawing/2014/main" id="{4B7730B6-F62C-425A-B8DC-2577DA480909}"/>
              </a:ext>
            </a:extLst>
          </p:cNvPr>
          <p:cNvGraphicFramePr>
            <a:graphicFrameLocks noGrp="1"/>
          </p:cNvGraphicFramePr>
          <p:nvPr>
            <p:extLst>
              <p:ext uri="{D42A27DB-BD31-4B8C-83A1-F6EECF244321}">
                <p14:modId xmlns:p14="http://schemas.microsoft.com/office/powerpoint/2010/main" val="3283995104"/>
              </p:ext>
            </p:extLst>
          </p:nvPr>
        </p:nvGraphicFramePr>
        <p:xfrm>
          <a:off x="3614482" y="3987542"/>
          <a:ext cx="2932368" cy="2286000"/>
        </p:xfrm>
        <a:graphic>
          <a:graphicData uri="http://schemas.openxmlformats.org/drawingml/2006/table">
            <a:tbl>
              <a:tblPr firstRow="1" bandRow="1">
                <a:tableStyleId>{21E4AEA4-8DFA-4A89-87EB-49C32662AFE0}</a:tableStyleId>
              </a:tblPr>
              <a:tblGrid>
                <a:gridCol w="977456">
                  <a:extLst>
                    <a:ext uri="{9D8B030D-6E8A-4147-A177-3AD203B41FA5}">
                      <a16:colId xmlns:a16="http://schemas.microsoft.com/office/drawing/2014/main" val="20000"/>
                    </a:ext>
                  </a:extLst>
                </a:gridCol>
                <a:gridCol w="977456">
                  <a:extLst>
                    <a:ext uri="{9D8B030D-6E8A-4147-A177-3AD203B41FA5}">
                      <a16:colId xmlns:a16="http://schemas.microsoft.com/office/drawing/2014/main" val="20001"/>
                    </a:ext>
                  </a:extLst>
                </a:gridCol>
                <a:gridCol w="977456">
                  <a:extLst>
                    <a:ext uri="{9D8B030D-6E8A-4147-A177-3AD203B41FA5}">
                      <a16:colId xmlns:a16="http://schemas.microsoft.com/office/drawing/2014/main" val="20002"/>
                    </a:ext>
                  </a:extLst>
                </a:gridCol>
              </a:tblGrid>
              <a:tr h="457200">
                <a:tc>
                  <a:txBody>
                    <a:bodyPr/>
                    <a:lstStyle/>
                    <a:p>
                      <a:pPr algn="ctr"/>
                      <a:r>
                        <a:rPr lang="en-US" altLang="zh-CN" sz="2400" b="1" i="1" dirty="0">
                          <a:latin typeface="Times New Roman" panose="02020603050405020304" pitchFamily="18" charset="0"/>
                          <a:cs typeface="Times New Roman" panose="02020603050405020304" pitchFamily="18" charset="0"/>
                        </a:rPr>
                        <a:t>P</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Q</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3"/>
                      <a:stretch>
                        <a:fillRect l="-200000" t="-9333" r="-2484" b="-432000"/>
                      </a:stretch>
                    </a:blipFill>
                  </a:tcPr>
                </a:tc>
                <a:extLst>
                  <a:ext uri="{0D108BD9-81ED-4DB2-BD59-A6C34878D82A}">
                    <a16:rowId xmlns:a16="http://schemas.microsoft.com/office/drawing/2014/main" val="10000"/>
                  </a:ext>
                </a:extLst>
              </a:tr>
              <a:tr h="457200">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457200">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T</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457200">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1" dirty="0">
                          <a:solidFill>
                            <a:schemeClr val="tx1"/>
                          </a:solidFill>
                          <a:latin typeface="Times New Roman" panose="02020603050405020304" pitchFamily="18" charset="0"/>
                          <a:cs typeface="Times New Roman" panose="02020603050405020304" pitchFamily="18" charset="0"/>
                        </a:rPr>
                        <a:t>T</a:t>
                      </a:r>
                      <a:endParaRPr lang="zh-CN" altLang="en-US" sz="2400" b="1" i="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1" dirty="0">
                          <a:solidFill>
                            <a:schemeClr val="tx1"/>
                          </a:solidFill>
                          <a:latin typeface="Times New Roman" panose="02020603050405020304" pitchFamily="18" charset="0"/>
                          <a:cs typeface="Times New Roman" panose="02020603050405020304" pitchFamily="18" charset="0"/>
                        </a:rPr>
                        <a:t>T</a:t>
                      </a:r>
                      <a:endParaRPr lang="zh-CN" altLang="en-US" sz="2400" b="1" i="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graphicFrame>
        <p:nvGraphicFramePr>
          <p:cNvPr id="17" name="表格 16">
            <a:extLst>
              <a:ext uri="{FF2B5EF4-FFF2-40B4-BE49-F238E27FC236}">
                <a16:creationId xmlns:a16="http://schemas.microsoft.com/office/drawing/2014/main" id="{09509891-4F7F-449F-A9F8-DDDD8EA76641}"/>
              </a:ext>
            </a:extLst>
          </p:cNvPr>
          <p:cNvGraphicFramePr>
            <a:graphicFrameLocks noGrp="1"/>
          </p:cNvGraphicFramePr>
          <p:nvPr>
            <p:extLst>
              <p:ext uri="{D42A27DB-BD31-4B8C-83A1-F6EECF244321}">
                <p14:modId xmlns:p14="http://schemas.microsoft.com/office/powerpoint/2010/main" val="608236674"/>
              </p:ext>
            </p:extLst>
          </p:nvPr>
        </p:nvGraphicFramePr>
        <p:xfrm>
          <a:off x="7574922" y="3987542"/>
          <a:ext cx="2932368" cy="2286000"/>
        </p:xfrm>
        <a:graphic>
          <a:graphicData uri="http://schemas.openxmlformats.org/drawingml/2006/table">
            <a:tbl>
              <a:tblPr firstRow="1" bandRow="1">
                <a:tableStyleId>{21E4AEA4-8DFA-4A89-87EB-49C32662AFE0}</a:tableStyleId>
              </a:tblPr>
              <a:tblGrid>
                <a:gridCol w="977456">
                  <a:extLst>
                    <a:ext uri="{9D8B030D-6E8A-4147-A177-3AD203B41FA5}">
                      <a16:colId xmlns:a16="http://schemas.microsoft.com/office/drawing/2014/main" val="20000"/>
                    </a:ext>
                  </a:extLst>
                </a:gridCol>
                <a:gridCol w="977456">
                  <a:extLst>
                    <a:ext uri="{9D8B030D-6E8A-4147-A177-3AD203B41FA5}">
                      <a16:colId xmlns:a16="http://schemas.microsoft.com/office/drawing/2014/main" val="20001"/>
                    </a:ext>
                  </a:extLst>
                </a:gridCol>
                <a:gridCol w="977456">
                  <a:extLst>
                    <a:ext uri="{9D8B030D-6E8A-4147-A177-3AD203B41FA5}">
                      <a16:colId xmlns:a16="http://schemas.microsoft.com/office/drawing/2014/main" val="20002"/>
                    </a:ext>
                  </a:extLst>
                </a:gridCol>
              </a:tblGrid>
              <a:tr h="457200">
                <a:tc>
                  <a:txBody>
                    <a:bodyPr/>
                    <a:lstStyle/>
                    <a:p>
                      <a:pPr algn="ctr"/>
                      <a:r>
                        <a:rPr lang="en-US" altLang="zh-CN" sz="2400" b="1" i="1" dirty="0">
                          <a:latin typeface="Times New Roman" panose="02020603050405020304" pitchFamily="18" charset="0"/>
                          <a:cs typeface="Times New Roman" panose="02020603050405020304" pitchFamily="18" charset="0"/>
                        </a:rPr>
                        <a:t>P</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Q</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4"/>
                      <a:stretch>
                        <a:fillRect l="-200000" t="-9333" r="-2484" b="-432000"/>
                      </a:stretch>
                    </a:blipFill>
                  </a:tcPr>
                </a:tc>
                <a:extLst>
                  <a:ext uri="{0D108BD9-81ED-4DB2-BD59-A6C34878D82A}">
                    <a16:rowId xmlns:a16="http://schemas.microsoft.com/office/drawing/2014/main" val="10000"/>
                  </a:ext>
                </a:extLst>
              </a:tr>
              <a:tr h="457200">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457200">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latin typeface="Times New Roman" panose="02020603050405020304" pitchFamily="18" charset="0"/>
                          <a:cs typeface="Times New Roman" panose="02020603050405020304" pitchFamily="18" charset="0"/>
                        </a:rPr>
                        <a:t>1</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457200">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0" dirty="0">
                          <a:solidFill>
                            <a:schemeClr val="tx1"/>
                          </a:solidFill>
                          <a:latin typeface="Times New Roman" panose="02020603050405020304" pitchFamily="18" charset="0"/>
                          <a:cs typeface="Times New Roman" panose="02020603050405020304" pitchFamily="18" charset="0"/>
                        </a:rPr>
                        <a:t>1</a:t>
                      </a:r>
                      <a:endParaRPr lang="zh-CN" altLang="en-US" sz="2400" b="1" i="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0" dirty="0">
                          <a:solidFill>
                            <a:schemeClr val="tx1"/>
                          </a:solidFill>
                          <a:latin typeface="Times New Roman" panose="02020603050405020304" pitchFamily="18" charset="0"/>
                          <a:cs typeface="Times New Roman" panose="02020603050405020304" pitchFamily="18" charset="0"/>
                        </a:rPr>
                        <a:t>1</a:t>
                      </a:r>
                      <a:endParaRPr lang="zh-CN" altLang="en-US" sz="2400" b="1" i="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sp>
        <p:nvSpPr>
          <p:cNvPr id="14" name="矩形: 圆角 13">
            <a:extLst>
              <a:ext uri="{FF2B5EF4-FFF2-40B4-BE49-F238E27FC236}">
                <a16:creationId xmlns:a16="http://schemas.microsoft.com/office/drawing/2014/main" id="{4DF93CE0-12AC-4461-BFCC-BEA3837A4229}"/>
              </a:ext>
            </a:extLst>
          </p:cNvPr>
          <p:cNvSpPr/>
          <p:nvPr/>
        </p:nvSpPr>
        <p:spPr>
          <a:xfrm>
            <a:off x="2133600" y="1213752"/>
            <a:ext cx="9682843" cy="2494648"/>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zh-CN" sz="2000" dirty="0">
                <a:solidFill>
                  <a:schemeClr val="tx1"/>
                </a:solidFill>
                <a:latin typeface="+mj-lt"/>
              </a:rPr>
              <a:t>Let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be propositions. The </a:t>
            </a:r>
            <a:r>
              <a:rPr lang="en-US" altLang="zh-CN" sz="2000" b="1" dirty="0">
                <a:solidFill>
                  <a:schemeClr val="accent3"/>
                </a:solidFill>
              </a:rPr>
              <a:t>conditional</a:t>
            </a:r>
            <a:r>
              <a:rPr lang="en-US" altLang="zh-CN" sz="2000" dirty="0">
                <a:solidFill>
                  <a:schemeClr val="tx1"/>
                </a:solidFill>
                <a:latin typeface="+mj-lt"/>
              </a:rPr>
              <a:t> </a:t>
            </a:r>
            <a:r>
              <a:rPr lang="en-US" altLang="zh-CN" sz="2000" b="1" dirty="0">
                <a:solidFill>
                  <a:schemeClr val="accent3"/>
                </a:solidFill>
              </a:rPr>
              <a:t>statement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t>
            </a:r>
            <a:r>
              <a:rPr lang="en-US" altLang="zh-CN" sz="2000" b="1" dirty="0">
                <a:solidFill>
                  <a:schemeClr val="accent3"/>
                </a:solidFill>
              </a:rPr>
              <a:t>→</a:t>
            </a:r>
            <a:r>
              <a:rPr lang="en-US" altLang="zh-CN" sz="2000" dirty="0">
                <a:solidFill>
                  <a:schemeClr val="tx1"/>
                </a:solidFill>
              </a:rPr>
              <a:t>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is the proposition “if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cs typeface="Times New Roman" panose="02020603050405020304" pitchFamily="18" charset="0"/>
              </a:rPr>
              <a:t>, </a:t>
            </a:r>
            <a:r>
              <a:rPr lang="en-US" altLang="zh-CN" sz="2000" dirty="0">
                <a:solidFill>
                  <a:schemeClr val="tx1"/>
                </a:solidFill>
                <a:latin typeface="+mj-lt"/>
              </a:rPr>
              <a:t>then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The </a:t>
            </a:r>
            <a:r>
              <a:rPr lang="en-US" altLang="zh-CN" sz="2000" b="1" dirty="0">
                <a:solidFill>
                  <a:schemeClr val="accent3"/>
                </a:solidFill>
              </a:rPr>
              <a:t>conditional</a:t>
            </a:r>
            <a:r>
              <a:rPr lang="en-US" altLang="zh-CN" sz="2000" dirty="0">
                <a:solidFill>
                  <a:schemeClr val="tx1"/>
                </a:solidFill>
              </a:rPr>
              <a:t> </a:t>
            </a:r>
            <a:r>
              <a:rPr lang="en-US" altLang="zh-CN" sz="2000" b="1" dirty="0">
                <a:solidFill>
                  <a:schemeClr val="accent3"/>
                </a:solidFill>
              </a:rPr>
              <a:t>statement </a:t>
            </a:r>
            <a:r>
              <a:rPr lang="en-US" altLang="zh-CN" sz="2000" dirty="0">
                <a:solidFill>
                  <a:schemeClr val="tx1"/>
                </a:solidFill>
              </a:rPr>
              <a:t>of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rPr>
              <a:t> </a:t>
            </a:r>
            <a:r>
              <a:rPr lang="en-US" altLang="zh-CN" sz="2000" b="1" dirty="0">
                <a:solidFill>
                  <a:schemeClr val="accent3"/>
                </a:solidFill>
              </a:rPr>
              <a:t>→</a:t>
            </a:r>
            <a:r>
              <a:rPr lang="en-US" altLang="zh-CN" sz="2000" dirty="0">
                <a:solidFill>
                  <a:schemeClr val="tx1"/>
                </a:solidFill>
              </a:rPr>
              <a:t> </a:t>
            </a:r>
            <a:r>
              <a:rPr lang="en-US" altLang="zh-CN" sz="2000" i="1" dirty="0">
                <a:solidFill>
                  <a:schemeClr val="tx1"/>
                </a:solidFill>
                <a:latin typeface="Times New Roman" panose="02020603050405020304" pitchFamily="18" charset="0"/>
                <a:cs typeface="Times New Roman" panose="02020603050405020304" pitchFamily="18" charset="0"/>
              </a:rPr>
              <a:t>Q </a:t>
            </a:r>
            <a:r>
              <a:rPr lang="en-US" altLang="zh-CN" sz="2000" dirty="0">
                <a:solidFill>
                  <a:schemeClr val="tx1"/>
                </a:solidFill>
                <a:latin typeface="+mj-lt"/>
              </a:rPr>
              <a:t>is</a:t>
            </a:r>
            <a:r>
              <a:rPr lang="en-US" altLang="zh-CN" sz="2000" dirty="0">
                <a:solidFill>
                  <a:schemeClr val="tx1"/>
                </a:solidFill>
              </a:rPr>
              <a:t> false when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rPr>
              <a:t> is true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rPr>
              <a:t> is false, and true otherwise. In the conditional statement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rPr>
              <a:t> </a:t>
            </a:r>
            <a:r>
              <a:rPr lang="en-US" altLang="zh-CN" sz="2000" b="1" dirty="0">
                <a:solidFill>
                  <a:schemeClr val="accent3"/>
                </a:solidFill>
              </a:rPr>
              <a:t>→</a:t>
            </a:r>
            <a:r>
              <a:rPr lang="en-US" altLang="zh-CN" sz="2000" dirty="0">
                <a:solidFill>
                  <a:schemeClr val="tx1"/>
                </a:solidFill>
              </a:rPr>
              <a:t> </a:t>
            </a:r>
            <a:r>
              <a:rPr lang="en-US" altLang="zh-CN" sz="2000" i="1" dirty="0">
                <a:solidFill>
                  <a:schemeClr val="tx1"/>
                </a:solidFill>
                <a:latin typeface="Times New Roman" panose="02020603050405020304" pitchFamily="18" charset="0"/>
                <a:cs typeface="Times New Roman" panose="02020603050405020304" pitchFamily="18" charset="0"/>
              </a:rPr>
              <a:t>Q </a:t>
            </a:r>
            <a:r>
              <a:rPr lang="en-US" altLang="zh-CN" sz="2000" dirty="0">
                <a:solidFill>
                  <a:schemeClr val="tx1"/>
                </a:solidFill>
              </a:rPr>
              <a:t>,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rPr>
              <a:t> is called the hypothesis (or antecedent or premise),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rPr>
              <a:t> is called the conclusion (or consequence). </a:t>
            </a:r>
            <a:r>
              <a:rPr lang="en-US" altLang="zh-CN" sz="2000" b="1" dirty="0">
                <a:solidFill>
                  <a:srgbClr val="FF0000"/>
                </a:solidFill>
                <a:cs typeface="+mn-ea"/>
                <a:sym typeface="+mn-lt"/>
              </a:rPr>
              <a:t>(Implication, </a:t>
            </a:r>
            <a:r>
              <a:rPr lang="zh-CN" altLang="en-US" sz="2000" b="1" dirty="0">
                <a:solidFill>
                  <a:srgbClr val="FF0000"/>
                </a:solidFill>
                <a:cs typeface="+mn-ea"/>
                <a:sym typeface="+mn-lt"/>
              </a:rPr>
              <a:t>蕴含</a:t>
            </a:r>
            <a:r>
              <a:rPr lang="en-US" altLang="zh-CN" sz="2000" b="1" dirty="0">
                <a:solidFill>
                  <a:srgbClr val="FF0000"/>
                </a:solidFill>
                <a:cs typeface="+mn-ea"/>
                <a:sym typeface="+mn-lt"/>
              </a:rPr>
              <a:t>) </a:t>
            </a:r>
            <a:endParaRPr lang="zh-CN" altLang="en-US" sz="2000" dirty="0">
              <a:solidFill>
                <a:srgbClr val="FF0000"/>
              </a:solidFill>
              <a:latin typeface="+mj-lt"/>
            </a:endParaRPr>
          </a:p>
        </p:txBody>
      </p:sp>
      <p:sp>
        <p:nvSpPr>
          <p:cNvPr id="19" name="矩形 18">
            <a:extLst>
              <a:ext uri="{FF2B5EF4-FFF2-40B4-BE49-F238E27FC236}">
                <a16:creationId xmlns:a16="http://schemas.microsoft.com/office/drawing/2014/main" id="{9BFAFC0D-477A-43DB-BB51-0F6BABBB939A}"/>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蕴含</a:t>
            </a:r>
            <a:r>
              <a:rPr lang="zh-CN" altLang="en-US" dirty="0">
                <a:solidFill>
                  <a:schemeClr val="bg1">
                    <a:lumMod val="65000"/>
                  </a:schemeClr>
                </a:solidFill>
                <a:cs typeface="+mn-ea"/>
                <a:sym typeface="+mn-lt"/>
              </a:rPr>
              <a:t>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17956884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Conditional Statement —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9" name="矩形 18">
            <a:extLst>
              <a:ext uri="{FF2B5EF4-FFF2-40B4-BE49-F238E27FC236}">
                <a16:creationId xmlns:a16="http://schemas.microsoft.com/office/drawing/2014/main" id="{9BFAFC0D-477A-43DB-BB51-0F6BABBB939A}"/>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蕴含</a:t>
            </a:r>
            <a:r>
              <a:rPr lang="zh-CN" altLang="en-US" dirty="0">
                <a:solidFill>
                  <a:schemeClr val="bg1">
                    <a:lumMod val="65000"/>
                  </a:schemeClr>
                </a:solidFill>
                <a:cs typeface="+mn-ea"/>
                <a:sym typeface="+mn-lt"/>
              </a:rPr>
              <a:t>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pic>
        <p:nvPicPr>
          <p:cNvPr id="4" name="图片 3">
            <a:extLst>
              <a:ext uri="{FF2B5EF4-FFF2-40B4-BE49-F238E27FC236}">
                <a16:creationId xmlns:a16="http://schemas.microsoft.com/office/drawing/2014/main" id="{19CD3C04-974A-4CC4-BEC8-67FD2618607B}"/>
              </a:ext>
            </a:extLst>
          </p:cNvPr>
          <p:cNvPicPr>
            <a:picLocks noChangeAspect="1"/>
          </p:cNvPicPr>
          <p:nvPr/>
        </p:nvPicPr>
        <p:blipFill>
          <a:blip r:embed="rId3"/>
          <a:stretch>
            <a:fillRect/>
          </a:stretch>
        </p:blipFill>
        <p:spPr>
          <a:xfrm>
            <a:off x="2504567" y="1460002"/>
            <a:ext cx="8723796" cy="2400797"/>
          </a:xfrm>
          <a:prstGeom prst="rect">
            <a:avLst/>
          </a:prstGeom>
        </p:spPr>
      </p:pic>
      <p:sp>
        <p:nvSpPr>
          <p:cNvPr id="5" name="文本框 4">
            <a:extLst>
              <a:ext uri="{FF2B5EF4-FFF2-40B4-BE49-F238E27FC236}">
                <a16:creationId xmlns:a16="http://schemas.microsoft.com/office/drawing/2014/main" id="{82C101E4-284C-4BDA-924D-B8FFD98ECB57}"/>
              </a:ext>
            </a:extLst>
          </p:cNvPr>
          <p:cNvSpPr txBox="1"/>
          <p:nvPr/>
        </p:nvSpPr>
        <p:spPr>
          <a:xfrm>
            <a:off x="2597150" y="4088186"/>
            <a:ext cx="7099300" cy="2308324"/>
          </a:xfrm>
          <a:prstGeom prst="rect">
            <a:avLst/>
          </a:prstGeom>
          <a:noFill/>
        </p:spPr>
        <p:txBody>
          <a:bodyPr wrap="square" rtlCol="0">
            <a:spAutoFit/>
          </a:bodyPr>
          <a:lstStyle/>
          <a:p>
            <a:r>
              <a:rPr lang="en-US" altLang="zh-CN" sz="3600" b="1" i="1" dirty="0">
                <a:solidFill>
                  <a:srgbClr val="0070C0"/>
                </a:solidFill>
                <a:latin typeface="Times New Roman" panose="02020603050405020304" pitchFamily="18" charset="0"/>
                <a:cs typeface="Times New Roman" panose="02020603050405020304" pitchFamily="18" charset="0"/>
              </a:rPr>
              <a:t>Q</a:t>
            </a:r>
            <a:r>
              <a:rPr lang="en-US" altLang="zh-CN" sz="3600" b="1" dirty="0">
                <a:solidFill>
                  <a:srgbClr val="0070C0"/>
                </a:solidFill>
                <a:latin typeface="Times New Roman" panose="02020603050405020304" pitchFamily="18" charset="0"/>
                <a:cs typeface="Times New Roman" panose="02020603050405020304" pitchFamily="18" charset="0"/>
              </a:rPr>
              <a:t> unless </a:t>
            </a:r>
            <a:r>
              <a:rPr lang="en-US" altLang="zh-CN" sz="3600" b="1" dirty="0">
                <a:solidFill>
                  <a:srgbClr val="0070C0"/>
                </a:solidFill>
                <a:latin typeface="Times New Roman" panose="02020603050405020304" pitchFamily="18" charset="0"/>
                <a:cs typeface="Times New Roman" panose="02020603050405020304" pitchFamily="18" charset="0"/>
                <a:sym typeface="+mn-lt"/>
              </a:rPr>
              <a:t>¬</a:t>
            </a:r>
            <a:r>
              <a:rPr lang="en-US" altLang="zh-CN" sz="3600" b="1" i="1" dirty="0">
                <a:solidFill>
                  <a:srgbClr val="0070C0"/>
                </a:solidFill>
                <a:latin typeface="Times New Roman" panose="02020603050405020304" pitchFamily="18" charset="0"/>
                <a:cs typeface="Times New Roman" panose="02020603050405020304" pitchFamily="18" charset="0"/>
                <a:sym typeface="+mn-lt"/>
              </a:rPr>
              <a:t>P</a:t>
            </a:r>
          </a:p>
          <a:p>
            <a:r>
              <a:rPr lang="zh-CN" altLang="en-US" sz="3600" b="1" dirty="0">
                <a:solidFill>
                  <a:srgbClr val="0070C0"/>
                </a:solidFill>
                <a:latin typeface="Times New Roman" panose="02020603050405020304" pitchFamily="18" charset="0"/>
                <a:cs typeface="Times New Roman" panose="02020603050405020304" pitchFamily="18" charset="0"/>
                <a:sym typeface="+mn-lt"/>
              </a:rPr>
              <a:t>除非 </a:t>
            </a:r>
            <a:r>
              <a:rPr lang="en-US" altLang="zh-CN" sz="3600" b="1" i="1" dirty="0">
                <a:solidFill>
                  <a:srgbClr val="0070C0"/>
                </a:solidFill>
                <a:latin typeface="Times New Roman" panose="02020603050405020304" pitchFamily="18" charset="0"/>
                <a:cs typeface="Times New Roman" panose="02020603050405020304" pitchFamily="18" charset="0"/>
                <a:sym typeface="+mn-lt"/>
              </a:rPr>
              <a:t>Q</a:t>
            </a:r>
            <a:r>
              <a:rPr lang="zh-CN" altLang="en-US" sz="3600" b="1" dirty="0">
                <a:solidFill>
                  <a:srgbClr val="0070C0"/>
                </a:solidFill>
                <a:latin typeface="Times New Roman" panose="02020603050405020304" pitchFamily="18" charset="0"/>
                <a:cs typeface="Times New Roman" panose="02020603050405020304" pitchFamily="18" charset="0"/>
                <a:sym typeface="+mn-lt"/>
              </a:rPr>
              <a:t>，才 </a:t>
            </a:r>
            <a:r>
              <a:rPr lang="en-US" altLang="zh-CN" sz="3600" b="1" i="1" dirty="0">
                <a:solidFill>
                  <a:srgbClr val="0070C0"/>
                </a:solidFill>
                <a:latin typeface="Times New Roman" panose="02020603050405020304" pitchFamily="18" charset="0"/>
                <a:cs typeface="Times New Roman" panose="02020603050405020304" pitchFamily="18" charset="0"/>
                <a:sym typeface="+mn-lt"/>
              </a:rPr>
              <a:t>P</a:t>
            </a:r>
          </a:p>
          <a:p>
            <a:r>
              <a:rPr lang="en-US" altLang="zh-CN" sz="3600" b="1" i="1" dirty="0">
                <a:solidFill>
                  <a:srgbClr val="0070C0"/>
                </a:solidFill>
                <a:latin typeface="Times New Roman" panose="02020603050405020304" pitchFamily="18" charset="0"/>
                <a:cs typeface="Times New Roman" panose="02020603050405020304" pitchFamily="18" charset="0"/>
                <a:sym typeface="+mn-lt"/>
              </a:rPr>
              <a:t>P </a:t>
            </a:r>
            <a:r>
              <a:rPr lang="en-US" altLang="zh-CN" sz="3600" b="1" dirty="0">
                <a:solidFill>
                  <a:srgbClr val="0070C0"/>
                </a:solidFill>
                <a:latin typeface="Times New Roman" panose="02020603050405020304" pitchFamily="18" charset="0"/>
                <a:cs typeface="Times New Roman" panose="02020603050405020304" pitchFamily="18" charset="0"/>
                <a:sym typeface="+mn-lt"/>
              </a:rPr>
              <a:t>only if</a:t>
            </a:r>
            <a:r>
              <a:rPr lang="en-US" altLang="zh-CN" sz="3600" b="1" i="1" dirty="0">
                <a:solidFill>
                  <a:srgbClr val="0070C0"/>
                </a:solidFill>
                <a:latin typeface="Times New Roman" panose="02020603050405020304" pitchFamily="18" charset="0"/>
                <a:cs typeface="Times New Roman" panose="02020603050405020304" pitchFamily="18" charset="0"/>
                <a:sym typeface="+mn-lt"/>
              </a:rPr>
              <a:t> Q</a:t>
            </a:r>
            <a:r>
              <a:rPr lang="en-US" altLang="zh-CN" sz="3600" b="1" dirty="0">
                <a:solidFill>
                  <a:srgbClr val="0070C0"/>
                </a:solidFill>
                <a:latin typeface="Times New Roman" panose="02020603050405020304" pitchFamily="18" charset="0"/>
                <a:cs typeface="Times New Roman" panose="02020603050405020304" pitchFamily="18" charset="0"/>
              </a:rPr>
              <a:t> </a:t>
            </a:r>
            <a:r>
              <a:rPr lang="zh-CN" altLang="en-US" sz="3600" b="1" dirty="0">
                <a:solidFill>
                  <a:srgbClr val="0070C0"/>
                </a:solidFill>
                <a:latin typeface="Times New Roman" panose="02020603050405020304" pitchFamily="18" charset="0"/>
                <a:cs typeface="Times New Roman" panose="02020603050405020304" pitchFamily="18" charset="0"/>
              </a:rPr>
              <a:t>，</a:t>
            </a:r>
            <a:endParaRPr lang="en-US" altLang="zh-CN" sz="3600" b="1" dirty="0">
              <a:solidFill>
                <a:srgbClr val="0070C0"/>
              </a:solidFill>
              <a:latin typeface="Times New Roman" panose="02020603050405020304" pitchFamily="18" charset="0"/>
              <a:cs typeface="Times New Roman" panose="02020603050405020304" pitchFamily="18" charset="0"/>
            </a:endParaRPr>
          </a:p>
          <a:p>
            <a:r>
              <a:rPr lang="zh-CN" altLang="en-US" sz="3600" b="1" dirty="0">
                <a:solidFill>
                  <a:srgbClr val="0070C0"/>
                </a:solidFill>
                <a:latin typeface="Times New Roman" panose="02020603050405020304" pitchFamily="18" charset="0"/>
                <a:cs typeface="Times New Roman" panose="02020603050405020304" pitchFamily="18" charset="0"/>
              </a:rPr>
              <a:t>只有 </a:t>
            </a:r>
            <a:r>
              <a:rPr lang="en-US" altLang="zh-CN" sz="3600" b="1" i="1" dirty="0">
                <a:solidFill>
                  <a:srgbClr val="0070C0"/>
                </a:solidFill>
                <a:latin typeface="Times New Roman" panose="02020603050405020304" pitchFamily="18" charset="0"/>
                <a:cs typeface="Times New Roman" panose="02020603050405020304" pitchFamily="18" charset="0"/>
              </a:rPr>
              <a:t>Q</a:t>
            </a:r>
            <a:r>
              <a:rPr lang="zh-CN" altLang="en-US" sz="3600" b="1" dirty="0">
                <a:solidFill>
                  <a:srgbClr val="0070C0"/>
                </a:solidFill>
                <a:latin typeface="Times New Roman" panose="02020603050405020304" pitchFamily="18" charset="0"/>
                <a:cs typeface="Times New Roman" panose="02020603050405020304" pitchFamily="18" charset="0"/>
              </a:rPr>
              <a:t>，才 </a:t>
            </a:r>
            <a:r>
              <a:rPr lang="en-US" altLang="zh-CN" sz="3600" b="1" i="1" dirty="0">
                <a:solidFill>
                  <a:srgbClr val="0070C0"/>
                </a:solidFill>
                <a:latin typeface="Times New Roman" panose="02020603050405020304" pitchFamily="18" charset="0"/>
                <a:cs typeface="Times New Roman" panose="02020603050405020304" pitchFamily="18" charset="0"/>
              </a:rPr>
              <a:t>P</a:t>
            </a:r>
            <a:endParaRPr lang="zh-CN" altLang="en-US" sz="3600" b="1" i="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286405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22E084F9-E2F9-4EE0-977B-A7C56C8D82AF}"/>
              </a:ext>
            </a:extLst>
          </p:cNvPr>
          <p:cNvSpPr/>
          <p:nvPr/>
        </p:nvSpPr>
        <p:spPr>
          <a:xfrm>
            <a:off x="2133600" y="1591128"/>
            <a:ext cx="9682843" cy="4771571"/>
          </a:xfrm>
          <a:prstGeom prst="roundRect">
            <a:avLst>
              <a:gd name="adj" fmla="val 2042"/>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7" name="矩形: 圆顶角 16">
            <a:extLst>
              <a:ext uri="{FF2B5EF4-FFF2-40B4-BE49-F238E27FC236}">
                <a16:creationId xmlns:a16="http://schemas.microsoft.com/office/drawing/2014/main" id="{2C0DDB3B-375C-467B-98B7-C41ED88F8A9F}"/>
              </a:ext>
            </a:extLst>
          </p:cNvPr>
          <p:cNvSpPr/>
          <p:nvPr/>
        </p:nvSpPr>
        <p:spPr>
          <a:xfrm>
            <a:off x="2133594" y="1313541"/>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Conditional Statement —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Rectangle 3">
            <a:extLst>
              <a:ext uri="{FF2B5EF4-FFF2-40B4-BE49-F238E27FC236}">
                <a16:creationId xmlns:a16="http://schemas.microsoft.com/office/drawing/2014/main" id="{3F1BFF85-24B5-411C-9307-15CAC645AD89}"/>
              </a:ext>
            </a:extLst>
          </p:cNvPr>
          <p:cNvSpPr txBox="1">
            <a:spLocks noChangeArrowheads="1"/>
          </p:cNvSpPr>
          <p:nvPr/>
        </p:nvSpPr>
        <p:spPr>
          <a:xfrm>
            <a:off x="2526665" y="1969452"/>
            <a:ext cx="8821692" cy="470598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b="1" dirty="0">
                <a:solidFill>
                  <a:srgbClr val="0070C0"/>
                </a:solidFill>
                <a:ea typeface="宋体" panose="02010600030101010101" pitchFamily="2" charset="-122"/>
                <a:cs typeface="Times New Roman" panose="02020603050405020304" pitchFamily="18" charset="0"/>
              </a:rPr>
              <a:t> Politicians campaign with promises</a:t>
            </a:r>
          </a:p>
          <a:p>
            <a:pPr>
              <a:buFontTx/>
              <a:buNone/>
            </a:pPr>
            <a:r>
              <a:rPr lang="en-US" altLang="zh-CN" b="1" dirty="0">
                <a:solidFill>
                  <a:srgbClr val="0070C0"/>
                </a:solidFill>
                <a:ea typeface="宋体" panose="02010600030101010101" pitchFamily="2" charset="-122"/>
                <a:cs typeface="Times New Roman" panose="02020603050405020304" pitchFamily="18" charset="0"/>
              </a:rPr>
              <a:t>  "If I am elected, then I'm going to lower taxes."</a:t>
            </a:r>
            <a:endParaRPr lang="zh-CN" altLang="en-US" b="1" dirty="0">
              <a:solidFill>
                <a:srgbClr val="0070C0"/>
              </a:solidFill>
              <a:ea typeface="宋体" panose="02010600030101010101" pitchFamily="2" charset="-122"/>
              <a:cs typeface="Times New Roman" panose="02020603050405020304" pitchFamily="18" charset="0"/>
            </a:endParaRPr>
          </a:p>
          <a:p>
            <a:pPr lvl="1"/>
            <a:r>
              <a:rPr lang="en-US" altLang="zh-CN" b="1" i="1" dirty="0">
                <a:ea typeface="宋体" panose="02010600030101010101" pitchFamily="2" charset="-122"/>
                <a:cs typeface="Times New Roman" panose="02020603050405020304" pitchFamily="18" charset="0"/>
              </a:rPr>
              <a:t>P</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I'm elected</a:t>
            </a:r>
          </a:p>
          <a:p>
            <a:pPr lvl="1"/>
            <a:r>
              <a:rPr lang="en-US" altLang="zh-CN" b="1" i="1" dirty="0">
                <a:ea typeface="宋体" panose="02010600030101010101" pitchFamily="2" charset="-122"/>
                <a:cs typeface="Times New Roman" panose="02020603050405020304" pitchFamily="18" charset="0"/>
              </a:rPr>
              <a:t>Q</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I'm going to lower taxes</a:t>
            </a:r>
          </a:p>
          <a:p>
            <a:pPr lvl="1"/>
            <a:r>
              <a:rPr lang="en-US" altLang="zh-CN" b="1" dirty="0">
                <a:ea typeface="宋体" panose="02010600030101010101" pitchFamily="2" charset="-122"/>
                <a:cs typeface="Times New Roman" panose="02020603050405020304" pitchFamily="18" charset="0"/>
              </a:rPr>
              <a:t>Formalized as </a:t>
            </a:r>
            <a:r>
              <a:rPr lang="zh-CN" altLang="en-US" b="1" dirty="0">
                <a:ea typeface="宋体" panose="02010600030101010101" pitchFamily="2" charset="-122"/>
                <a:cs typeface="Times New Roman" panose="02020603050405020304" pitchFamily="18" charset="0"/>
              </a:rPr>
              <a:t>：</a:t>
            </a:r>
            <a:r>
              <a:rPr lang="en-US" altLang="zh-CN" b="1" dirty="0">
                <a:solidFill>
                  <a:srgbClr val="0070C0"/>
                </a:solidFill>
                <a:ea typeface="宋体" panose="02010600030101010101" pitchFamily="2" charset="-122"/>
                <a:cs typeface="Times New Roman" panose="02020603050405020304" pitchFamily="18" charset="0"/>
              </a:rPr>
              <a:t> </a:t>
            </a:r>
            <a:r>
              <a:rPr lang="en-US" altLang="zh-CN" b="1" i="1" dirty="0">
                <a:ea typeface="宋体" panose="02010600030101010101" pitchFamily="2" charset="-122"/>
                <a:cs typeface="Times New Roman" panose="02020603050405020304" pitchFamily="18" charset="0"/>
              </a:rPr>
              <a:t>P </a:t>
            </a:r>
            <a:r>
              <a:rPr lang="en-US" altLang="zh-CN" dirty="0">
                <a:ea typeface="宋体" panose="02010600030101010101" pitchFamily="2" charset="-122"/>
                <a:cs typeface="Times New Roman" panose="02020603050405020304" pitchFamily="18" charset="0"/>
              </a:rPr>
              <a:t>→</a:t>
            </a:r>
            <a:r>
              <a:rPr lang="en-US" altLang="zh-CN" b="1" i="1" dirty="0">
                <a:ea typeface="宋体" panose="02010600030101010101" pitchFamily="2" charset="-122"/>
                <a:cs typeface="Times New Roman" panose="02020603050405020304" pitchFamily="18" charset="0"/>
              </a:rPr>
              <a:t> Q </a:t>
            </a:r>
            <a:endParaRPr lang="zh-CN" altLang="en-US" dirty="0">
              <a:ea typeface="宋体" panose="02010600030101010101" pitchFamily="2" charset="-122"/>
              <a:cs typeface="Times New Roman" panose="02020603050405020304" pitchFamily="18" charset="0"/>
            </a:endParaRPr>
          </a:p>
          <a:p>
            <a:pPr>
              <a:buFont typeface="Wingdings" panose="05000000000000000000" pitchFamily="2" charset="2"/>
              <a:buChar char="l"/>
            </a:pPr>
            <a:r>
              <a:rPr lang="en-US" altLang="zh-CN" b="1" dirty="0">
                <a:solidFill>
                  <a:srgbClr val="0070C0"/>
                </a:solidFill>
                <a:ea typeface="宋体" panose="02010600030101010101" pitchFamily="2" charset="-122"/>
                <a:cs typeface="Times New Roman" panose="02020603050405020304" pitchFamily="18" charset="0"/>
              </a:rPr>
              <a:t> If today is Friday, then 2+2=4.</a:t>
            </a:r>
          </a:p>
          <a:p>
            <a:pPr lvl="1"/>
            <a:r>
              <a:rPr lang="en-US" altLang="zh-CN" b="1" i="1" dirty="0">
                <a:ea typeface="宋体" panose="02010600030101010101" pitchFamily="2" charset="-122"/>
                <a:cs typeface="Times New Roman" panose="02020603050405020304" pitchFamily="18" charset="0"/>
              </a:rPr>
              <a:t>P</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today is Friday</a:t>
            </a:r>
          </a:p>
          <a:p>
            <a:pPr lvl="1"/>
            <a:r>
              <a:rPr lang="en-US" altLang="zh-CN" b="1" i="1" dirty="0">
                <a:ea typeface="宋体" panose="02010600030101010101" pitchFamily="2" charset="-122"/>
                <a:cs typeface="Times New Roman" panose="02020603050405020304" pitchFamily="18" charset="0"/>
              </a:rPr>
              <a:t>Q</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2+2=4</a:t>
            </a:r>
          </a:p>
          <a:p>
            <a:pPr lvl="1"/>
            <a:r>
              <a:rPr lang="en-US" altLang="zh-CN" b="1" dirty="0">
                <a:ea typeface="宋体" panose="02010600030101010101" pitchFamily="2" charset="-122"/>
                <a:cs typeface="Times New Roman" panose="02020603050405020304" pitchFamily="18" charset="0"/>
              </a:rPr>
              <a:t>Formalized as </a:t>
            </a:r>
            <a:r>
              <a:rPr lang="zh-CN" altLang="en-US" b="1" dirty="0">
                <a:ea typeface="宋体" panose="02010600030101010101" pitchFamily="2" charset="-122"/>
                <a:cs typeface="Times New Roman" panose="02020603050405020304" pitchFamily="18" charset="0"/>
              </a:rPr>
              <a:t>：</a:t>
            </a:r>
            <a:r>
              <a:rPr lang="en-US" altLang="zh-CN" b="1" dirty="0">
                <a:solidFill>
                  <a:srgbClr val="0070C0"/>
                </a:solidFill>
                <a:ea typeface="宋体" panose="02010600030101010101" pitchFamily="2" charset="-122"/>
                <a:cs typeface="Times New Roman" panose="02020603050405020304" pitchFamily="18" charset="0"/>
              </a:rPr>
              <a:t> </a:t>
            </a:r>
            <a:r>
              <a:rPr lang="en-US" altLang="zh-CN" b="1" i="1" dirty="0">
                <a:ea typeface="宋体" panose="02010600030101010101" pitchFamily="2" charset="-122"/>
                <a:cs typeface="Times New Roman" panose="02020603050405020304" pitchFamily="18" charset="0"/>
              </a:rPr>
              <a:t>P </a:t>
            </a:r>
            <a:r>
              <a:rPr lang="en-US" altLang="zh-CN" dirty="0">
                <a:ea typeface="宋体" panose="02010600030101010101" pitchFamily="2" charset="-122"/>
                <a:cs typeface="Times New Roman" panose="02020603050405020304" pitchFamily="18" charset="0"/>
              </a:rPr>
              <a:t>→</a:t>
            </a:r>
            <a:r>
              <a:rPr lang="en-US" altLang="zh-CN" b="1" i="1" dirty="0">
                <a:ea typeface="宋体" panose="02010600030101010101" pitchFamily="2" charset="-122"/>
                <a:cs typeface="Times New Roman" panose="02020603050405020304" pitchFamily="18" charset="0"/>
              </a:rPr>
              <a:t> Q</a:t>
            </a:r>
            <a:endParaRPr lang="zh-CN" altLang="en-US" dirty="0">
              <a:ea typeface="宋体" panose="02010600030101010101" pitchFamily="2" charset="-122"/>
              <a:cs typeface="Times New Roman" panose="02020603050405020304" pitchFamily="18" charset="0"/>
            </a:endParaRPr>
          </a:p>
          <a:p>
            <a:endParaRPr lang="en-US" altLang="zh-CN" b="1" dirty="0">
              <a:ea typeface="宋体" panose="02010600030101010101" pitchFamily="2" charset="-122"/>
              <a:cs typeface="Times New Roman" panose="02020603050405020304" pitchFamily="18" charset="0"/>
            </a:endParaRPr>
          </a:p>
        </p:txBody>
      </p:sp>
      <p:sp>
        <p:nvSpPr>
          <p:cNvPr id="14" name="椭圆形标注 5">
            <a:extLst>
              <a:ext uri="{FF2B5EF4-FFF2-40B4-BE49-F238E27FC236}">
                <a16:creationId xmlns:a16="http://schemas.microsoft.com/office/drawing/2014/main" id="{0A22D2AB-6E05-4249-AAAF-7648EE78BA27}"/>
              </a:ext>
            </a:extLst>
          </p:cNvPr>
          <p:cNvSpPr>
            <a:spLocks noChangeArrowheads="1"/>
          </p:cNvSpPr>
          <p:nvPr/>
        </p:nvSpPr>
        <p:spPr bwMode="auto">
          <a:xfrm>
            <a:off x="7112954" y="5215076"/>
            <a:ext cx="4681537" cy="1079500"/>
          </a:xfrm>
          <a:prstGeom prst="wedgeEllipseCallout">
            <a:avLst>
              <a:gd name="adj1" fmla="val -57782"/>
              <a:gd name="adj2" fmla="val -57014"/>
            </a:avLst>
          </a:prstGeom>
          <a:solidFill>
            <a:schemeClr val="accent1"/>
          </a:solidFill>
          <a:ln w="9525">
            <a:solidFill>
              <a:schemeClr val="tx1"/>
            </a:solidFill>
            <a:round/>
            <a:headEnd/>
            <a:tailEnd/>
          </a:ln>
        </p:spPr>
        <p:txBody>
          <a:bodyPr lIns="0" rIns="0"/>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000" dirty="0">
                <a:solidFill>
                  <a:schemeClr val="bg1"/>
                </a:solidFill>
                <a:latin typeface="Times New Roman" panose="02020603050405020304" pitchFamily="18" charset="0"/>
              </a:rPr>
              <a:t>Meaningless language in the real world can also be translated</a:t>
            </a:r>
            <a:endParaRPr kumimoji="0" lang="zh-CN" altLang="en-US" sz="2000" dirty="0">
              <a:solidFill>
                <a:schemeClr val="bg1"/>
              </a:solidFill>
              <a:latin typeface="Times New Roman" panose="02020603050405020304" pitchFamily="18" charset="0"/>
            </a:endParaRPr>
          </a:p>
        </p:txBody>
      </p:sp>
      <p:sp>
        <p:nvSpPr>
          <p:cNvPr id="15" name="矩形 14">
            <a:extLst>
              <a:ext uri="{FF2B5EF4-FFF2-40B4-BE49-F238E27FC236}">
                <a16:creationId xmlns:a16="http://schemas.microsoft.com/office/drawing/2014/main" id="{24F161B2-FF5F-46F9-BCD2-18CCEA2BD893}"/>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蕴含</a:t>
            </a:r>
            <a:r>
              <a:rPr lang="zh-CN" altLang="en-US" dirty="0">
                <a:solidFill>
                  <a:schemeClr val="bg1">
                    <a:lumMod val="65000"/>
                  </a:schemeClr>
                </a:solidFill>
                <a:cs typeface="+mn-ea"/>
                <a:sym typeface="+mn-lt"/>
              </a:rPr>
              <a:t>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03550355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 calcmode="lin" valueType="num">
                                      <p:cBhvr additive="base">
                                        <p:cTn id="1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 calcmode="lin" valueType="num">
                                      <p:cBhvr additive="base">
                                        <p:cTn id="15"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 calcmode="lin" valueType="num">
                                      <p:cBhvr additive="base">
                                        <p:cTn id="23"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anim calcmode="lin" valueType="num">
                                      <p:cBhvr additive="base">
                                        <p:cTn id="29"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xEl>
                                              <p:pRg st="6" end="6"/>
                                            </p:txEl>
                                          </p:spTgt>
                                        </p:tgtEl>
                                        <p:attrNameLst>
                                          <p:attrName>style.visibility</p:attrName>
                                        </p:attrNameLst>
                                      </p:cBhvr>
                                      <p:to>
                                        <p:strVal val="visible"/>
                                      </p:to>
                                    </p:set>
                                    <p:anim calcmode="lin" valueType="num">
                                      <p:cBhvr additive="base">
                                        <p:cTn id="33"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xEl>
                                              <p:pRg st="7" end="7"/>
                                            </p:txEl>
                                          </p:spTgt>
                                        </p:tgtEl>
                                        <p:attrNameLst>
                                          <p:attrName>style.visibility</p:attrName>
                                        </p:attrNameLst>
                                      </p:cBhvr>
                                      <p:to>
                                        <p:strVal val="visible"/>
                                      </p:to>
                                    </p:set>
                                    <p:anim calcmode="lin" valueType="num">
                                      <p:cBhvr additive="base">
                                        <p:cTn id="37"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xEl>
                                              <p:pRg st="8" end="8"/>
                                            </p:txEl>
                                          </p:spTgt>
                                        </p:tgtEl>
                                        <p:attrNameLst>
                                          <p:attrName>style.visibility</p:attrName>
                                        </p:attrNameLst>
                                      </p:cBhvr>
                                      <p:to>
                                        <p:strVal val="visible"/>
                                      </p:to>
                                    </p:set>
                                    <p:anim calcmode="lin" valueType="num">
                                      <p:cBhvr additive="base">
                                        <p:cTn id="4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Conditional Statement —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Rectangle 3">
            <a:extLst>
              <a:ext uri="{FF2B5EF4-FFF2-40B4-BE49-F238E27FC236}">
                <a16:creationId xmlns:a16="http://schemas.microsoft.com/office/drawing/2014/main" id="{195BF245-B42A-4213-BC86-D13D7EEA858B}"/>
              </a:ext>
            </a:extLst>
          </p:cNvPr>
          <p:cNvSpPr txBox="1">
            <a:spLocks noChangeArrowheads="1"/>
          </p:cNvSpPr>
          <p:nvPr/>
        </p:nvSpPr>
        <p:spPr>
          <a:xfrm>
            <a:off x="2259330" y="1375062"/>
            <a:ext cx="8923020" cy="528699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altLang="zh-CN" dirty="0">
                <a:solidFill>
                  <a:srgbClr val="0070C0"/>
                </a:solidFill>
                <a:ea typeface="宋体" panose="02010600030101010101" pitchFamily="2" charset="-122"/>
                <a:cs typeface="Times New Roman" panose="02020603050405020304" pitchFamily="18" charset="0"/>
              </a:rPr>
              <a:t>In daily life</a:t>
            </a:r>
            <a:r>
              <a:rPr lang="en-US" altLang="zh-CN" dirty="0">
                <a:ea typeface="宋体" panose="02010600030101010101" pitchFamily="2" charset="-122"/>
                <a:cs typeface="Times New Roman" panose="02020603050405020304" pitchFamily="18" charset="0"/>
              </a:rPr>
              <a:t>, the conditional expression refers to the causal or </a:t>
            </a:r>
            <a:r>
              <a:rPr lang="en-US" altLang="zh-CN" dirty="0">
                <a:solidFill>
                  <a:srgbClr val="0070C0"/>
                </a:solidFill>
                <a:ea typeface="宋体" panose="02010600030101010101" pitchFamily="2" charset="-122"/>
                <a:cs typeface="Times New Roman" panose="02020603050405020304" pitchFamily="18" charset="0"/>
              </a:rPr>
              <a:t>substantive relationship </a:t>
            </a:r>
            <a:r>
              <a:rPr lang="en-US" altLang="zh-CN" dirty="0">
                <a:ea typeface="宋体" panose="02010600030101010101" pitchFamily="2" charset="-122"/>
                <a:cs typeface="Times New Roman" panose="02020603050405020304" pitchFamily="18" charset="0"/>
              </a:rPr>
              <a:t>between the premises and the conclusion. This condition is called a </a:t>
            </a:r>
            <a:r>
              <a:rPr lang="en-US" altLang="zh-CN" dirty="0">
                <a:solidFill>
                  <a:srgbClr val="FF0000"/>
                </a:solidFill>
                <a:ea typeface="宋体" panose="02010600030101010101" pitchFamily="2" charset="-122"/>
                <a:cs typeface="Times New Roman" panose="02020603050405020304" pitchFamily="18" charset="0"/>
              </a:rPr>
              <a:t>formal condition proposition (</a:t>
            </a:r>
            <a:r>
              <a:rPr lang="zh-CN" altLang="en-US" b="1" dirty="0">
                <a:solidFill>
                  <a:srgbClr val="FF0000"/>
                </a:solidFill>
                <a:ea typeface="宋体" panose="02010600030101010101" pitchFamily="2" charset="-122"/>
              </a:rPr>
              <a:t>形式条件命题</a:t>
            </a:r>
            <a:r>
              <a:rPr lang="en-US" altLang="zh-CN" dirty="0">
                <a:solidFill>
                  <a:srgbClr val="FF0000"/>
                </a:solidFill>
                <a:ea typeface="宋体" panose="02010600030101010101" pitchFamily="2" charset="-122"/>
                <a:cs typeface="Times New Roman" panose="02020603050405020304" pitchFamily="18" charset="0"/>
              </a:rPr>
              <a:t>) </a:t>
            </a:r>
            <a:r>
              <a:rPr lang="en-US" altLang="zh-CN" dirty="0">
                <a:ea typeface="宋体" panose="02010600030101010101" pitchFamily="2" charset="-122"/>
                <a:cs typeface="Times New Roman" panose="02020603050405020304" pitchFamily="18" charset="0"/>
              </a:rPr>
              <a:t>.</a:t>
            </a:r>
          </a:p>
          <a:p>
            <a:pPr algn="just">
              <a:lnSpc>
                <a:spcPct val="100000"/>
              </a:lnSpc>
            </a:pPr>
            <a:r>
              <a:rPr lang="en-US" altLang="zh-CN" dirty="0">
                <a:solidFill>
                  <a:srgbClr val="0070C0"/>
                </a:solidFill>
                <a:ea typeface="宋体" panose="02010600030101010101" pitchFamily="2" charset="-122"/>
                <a:cs typeface="Times New Roman" panose="02020603050405020304" pitchFamily="18" charset="0"/>
              </a:rPr>
              <a:t>In propositional logic</a:t>
            </a:r>
            <a:r>
              <a:rPr lang="en-US" altLang="zh-CN" dirty="0">
                <a:ea typeface="宋体" panose="02010600030101010101" pitchFamily="2" charset="-122"/>
                <a:cs typeface="Times New Roman" panose="02020603050405020304" pitchFamily="18" charset="0"/>
              </a:rPr>
              <a:t>, however, a conditional premise is not required to have anything </a:t>
            </a:r>
            <a:r>
              <a:rPr lang="en-US" altLang="zh-CN" b="1" dirty="0">
                <a:solidFill>
                  <a:srgbClr val="0070C0"/>
                </a:solidFill>
                <a:ea typeface="宋体" panose="02010600030101010101" pitchFamily="2" charset="-122"/>
                <a:cs typeface="Times New Roman" panose="02020603050405020304" pitchFamily="18" charset="0"/>
              </a:rPr>
              <a:t>to do with </a:t>
            </a:r>
            <a:r>
              <a:rPr lang="en-US" altLang="zh-CN" dirty="0">
                <a:ea typeface="宋体" panose="02010600030101010101" pitchFamily="2" charset="-122"/>
                <a:cs typeface="Times New Roman" panose="02020603050405020304" pitchFamily="18" charset="0"/>
              </a:rPr>
              <a:t>the conclusion. This condition is called a </a:t>
            </a:r>
            <a:r>
              <a:rPr lang="en-US" altLang="zh-CN" dirty="0">
                <a:solidFill>
                  <a:srgbClr val="FF0000"/>
                </a:solidFill>
                <a:ea typeface="宋体" panose="02010600030101010101" pitchFamily="2" charset="-122"/>
                <a:cs typeface="Times New Roman" panose="02020603050405020304" pitchFamily="18" charset="0"/>
              </a:rPr>
              <a:t>substantive condition proposition (</a:t>
            </a:r>
            <a:r>
              <a:rPr lang="zh-CN" altLang="en-US" b="1" dirty="0">
                <a:solidFill>
                  <a:srgbClr val="FF0000"/>
                </a:solidFill>
                <a:ea typeface="宋体" panose="02010600030101010101" pitchFamily="2" charset="-122"/>
              </a:rPr>
              <a:t>实质条件命题</a:t>
            </a:r>
            <a:r>
              <a:rPr lang="en-US" altLang="zh-CN" dirty="0">
                <a:solidFill>
                  <a:srgbClr val="FF0000"/>
                </a:solidFill>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a:t>
            </a:r>
          </a:p>
          <a:p>
            <a:pPr algn="just">
              <a:lnSpc>
                <a:spcPct val="100000"/>
              </a:lnSpc>
            </a:pPr>
            <a:endParaRPr lang="zh-CN" altLang="en-US" dirty="0">
              <a:ea typeface="宋体" panose="02010600030101010101" pitchFamily="2" charset="-122"/>
              <a:cs typeface="Times New Roman" panose="02020603050405020304" pitchFamily="18" charset="0"/>
            </a:endParaRPr>
          </a:p>
          <a:p>
            <a:pPr algn="just"/>
            <a:r>
              <a:rPr lang="en-US" altLang="zh-CN" b="1" dirty="0">
                <a:ea typeface="宋体" panose="02010600030101010101" pitchFamily="2" charset="-122"/>
              </a:rPr>
              <a:t>Propositional Language VS Natural Language</a:t>
            </a:r>
          </a:p>
          <a:p>
            <a:pPr algn="just"/>
            <a:r>
              <a:rPr lang="en-US" altLang="zh-CN" b="1" dirty="0">
                <a:ea typeface="宋体" panose="02010600030101010101" pitchFamily="2" charset="-122"/>
              </a:rPr>
              <a:t>Independent of a cause-and-effect relationship </a:t>
            </a:r>
            <a:endParaRPr lang="zh-CN" altLang="en-US" b="1" dirty="0">
              <a:ea typeface="宋体" panose="02010600030101010101" pitchFamily="2" charset="-122"/>
            </a:endParaRPr>
          </a:p>
          <a:p>
            <a:endParaRPr lang="zh-CN" altLang="en-US" b="1" dirty="0">
              <a:ea typeface="宋体" panose="02010600030101010101" pitchFamily="2" charset="-122"/>
            </a:endParaRPr>
          </a:p>
        </p:txBody>
      </p:sp>
      <p:sp>
        <p:nvSpPr>
          <p:cNvPr id="14" name="矩形 13">
            <a:extLst>
              <a:ext uri="{FF2B5EF4-FFF2-40B4-BE49-F238E27FC236}">
                <a16:creationId xmlns:a16="http://schemas.microsoft.com/office/drawing/2014/main" id="{8ECEB7D3-83D8-48F9-A641-817034E0A78F}"/>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蕴含</a:t>
            </a:r>
            <a:r>
              <a:rPr lang="zh-CN" altLang="en-US" dirty="0">
                <a:solidFill>
                  <a:schemeClr val="bg1">
                    <a:lumMod val="65000"/>
                  </a:schemeClr>
                </a:solidFill>
                <a:cs typeface="+mn-ea"/>
                <a:sym typeface="+mn-lt"/>
              </a:rPr>
              <a:t>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571338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 calcmode="lin" valueType="num">
                                      <p:cBhvr additive="base">
                                        <p:cTn id="25"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Biconditional Statement —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83">
            <a:extLst>
              <a:ext uri="{FF2B5EF4-FFF2-40B4-BE49-F238E27FC236}">
                <a16:creationId xmlns:a16="http://schemas.microsoft.com/office/drawing/2014/main" id="{4C5C53C2-433B-46F5-B053-B75C929486BC}"/>
              </a:ext>
            </a:extLst>
          </p:cNvPr>
          <p:cNvSpPr txBox="1">
            <a:spLocks noChangeArrowheads="1"/>
          </p:cNvSpPr>
          <p:nvPr/>
        </p:nvSpPr>
        <p:spPr bwMode="auto">
          <a:xfrm>
            <a:off x="6686889" y="4791614"/>
            <a:ext cx="57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800">
                <a:latin typeface="Times New Roman" panose="02020603050405020304" pitchFamily="18" charset="0"/>
              </a:rPr>
              <a:t>or</a:t>
            </a:r>
            <a:endParaRPr kumimoji="0" lang="zh-CN" altLang="en-US" sz="2800">
              <a:latin typeface="Times New Roman" panose="02020603050405020304" pitchFamily="18" charset="0"/>
            </a:endParaRPr>
          </a:p>
        </p:txBody>
      </p:sp>
      <p:graphicFrame>
        <p:nvGraphicFramePr>
          <p:cNvPr id="13" name="表格 12">
            <a:extLst>
              <a:ext uri="{FF2B5EF4-FFF2-40B4-BE49-F238E27FC236}">
                <a16:creationId xmlns:a16="http://schemas.microsoft.com/office/drawing/2014/main" id="{E70EC2F4-439E-4C41-B669-0325631D0AE4}"/>
              </a:ext>
            </a:extLst>
          </p:cNvPr>
          <p:cNvGraphicFramePr>
            <a:graphicFrameLocks noGrp="1"/>
          </p:cNvGraphicFramePr>
          <p:nvPr>
            <p:extLst>
              <p:ext uri="{D42A27DB-BD31-4B8C-83A1-F6EECF244321}">
                <p14:modId xmlns:p14="http://schemas.microsoft.com/office/powerpoint/2010/main" val="1157044561"/>
              </p:ext>
            </p:extLst>
          </p:nvPr>
        </p:nvGraphicFramePr>
        <p:xfrm>
          <a:off x="3523278" y="3908171"/>
          <a:ext cx="2932368" cy="2286000"/>
        </p:xfrm>
        <a:graphic>
          <a:graphicData uri="http://schemas.openxmlformats.org/drawingml/2006/table">
            <a:tbl>
              <a:tblPr firstRow="1" bandRow="1">
                <a:tableStyleId>{21E4AEA4-8DFA-4A89-87EB-49C32662AFE0}</a:tableStyleId>
              </a:tblPr>
              <a:tblGrid>
                <a:gridCol w="977456">
                  <a:extLst>
                    <a:ext uri="{9D8B030D-6E8A-4147-A177-3AD203B41FA5}">
                      <a16:colId xmlns:a16="http://schemas.microsoft.com/office/drawing/2014/main" val="20000"/>
                    </a:ext>
                  </a:extLst>
                </a:gridCol>
                <a:gridCol w="833960">
                  <a:extLst>
                    <a:ext uri="{9D8B030D-6E8A-4147-A177-3AD203B41FA5}">
                      <a16:colId xmlns:a16="http://schemas.microsoft.com/office/drawing/2014/main" val="20001"/>
                    </a:ext>
                  </a:extLst>
                </a:gridCol>
                <a:gridCol w="1120952">
                  <a:extLst>
                    <a:ext uri="{9D8B030D-6E8A-4147-A177-3AD203B41FA5}">
                      <a16:colId xmlns:a16="http://schemas.microsoft.com/office/drawing/2014/main" val="20002"/>
                    </a:ext>
                  </a:extLst>
                </a:gridCol>
              </a:tblGrid>
              <a:tr h="457200">
                <a:tc>
                  <a:txBody>
                    <a:bodyPr/>
                    <a:lstStyle/>
                    <a:p>
                      <a:pPr algn="ctr"/>
                      <a:r>
                        <a:rPr lang="en-US" altLang="zh-CN" sz="2400" b="1" i="1" dirty="0">
                          <a:latin typeface="Times New Roman" panose="02020603050405020304" pitchFamily="18" charset="0"/>
                          <a:cs typeface="Times New Roman" panose="02020603050405020304" pitchFamily="18" charset="0"/>
                        </a:rPr>
                        <a:t>P</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Q</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endParaRPr lang="zh-CN" dirty="0"/>
                    </a:p>
                  </a:txBody>
                  <a:tcPr anchor="ctr">
                    <a:blipFill>
                      <a:blip r:embed="rId3"/>
                      <a:stretch>
                        <a:fillRect l="-162500" t="-10667" r="-2174" b="-430667"/>
                      </a:stretch>
                    </a:blipFill>
                  </a:tcPr>
                </a:tc>
                <a:extLst>
                  <a:ext uri="{0D108BD9-81ED-4DB2-BD59-A6C34878D82A}">
                    <a16:rowId xmlns:a16="http://schemas.microsoft.com/office/drawing/2014/main" val="10000"/>
                  </a:ext>
                </a:extLst>
              </a:tr>
              <a:tr h="457200">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457200">
                <a:tc>
                  <a:txBody>
                    <a:bodyPr/>
                    <a:lstStyle/>
                    <a:p>
                      <a:pPr algn="ctr"/>
                      <a:r>
                        <a:rPr lang="en-US" altLang="zh-CN" sz="2400" b="1" i="1" dirty="0">
                          <a:latin typeface="Times New Roman" panose="02020603050405020304" pitchFamily="18" charset="0"/>
                          <a:cs typeface="Times New Roman" panose="02020603050405020304" pitchFamily="18" charset="0"/>
                        </a:rPr>
                        <a:t>F</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T</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457200">
                <a:tc>
                  <a:txBody>
                    <a:bodyPr/>
                    <a:lstStyle/>
                    <a:p>
                      <a:pPr algn="ctr"/>
                      <a:r>
                        <a:rPr lang="en-US" altLang="zh-CN" sz="2400" b="1" i="1" dirty="0">
                          <a:solidFill>
                            <a:schemeClr val="tx1"/>
                          </a:solidFill>
                          <a:latin typeface="Times New Roman" panose="02020603050405020304" pitchFamily="18" charset="0"/>
                          <a:cs typeface="Times New Roman" panose="02020603050405020304" pitchFamily="18" charset="0"/>
                        </a:rPr>
                        <a:t>T</a:t>
                      </a:r>
                      <a:endParaRPr lang="zh-CN" altLang="en-US" sz="2400" b="1" i="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chemeClr val="tx1"/>
                          </a:solidFill>
                          <a:latin typeface="Times New Roman" panose="02020603050405020304" pitchFamily="18" charset="0"/>
                          <a:cs typeface="Times New Roman" panose="02020603050405020304" pitchFamily="18" charset="0"/>
                        </a:rPr>
                        <a:t>F</a:t>
                      </a:r>
                      <a:endParaRPr lang="zh-CN" altLang="en-US" sz="2400" b="1" i="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F</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solidFill>
                            <a:srgbClr val="C00000"/>
                          </a:solidFill>
                          <a:latin typeface="Times New Roman" panose="02020603050405020304" pitchFamily="18" charset="0"/>
                          <a:cs typeface="Times New Roman" panose="02020603050405020304" pitchFamily="18" charset="0"/>
                        </a:rPr>
                        <a:t>T</a:t>
                      </a:r>
                      <a:endParaRPr lang="zh-CN" altLang="en-US" sz="2400" b="1" i="1"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graphicFrame>
        <p:nvGraphicFramePr>
          <p:cNvPr id="14" name="表格 13">
            <a:extLst>
              <a:ext uri="{FF2B5EF4-FFF2-40B4-BE49-F238E27FC236}">
                <a16:creationId xmlns:a16="http://schemas.microsoft.com/office/drawing/2014/main" id="{4868DBCD-6777-4DC1-A172-BD5BD18EC373}"/>
              </a:ext>
            </a:extLst>
          </p:cNvPr>
          <p:cNvGraphicFramePr>
            <a:graphicFrameLocks noGrp="1"/>
          </p:cNvGraphicFramePr>
          <p:nvPr>
            <p:extLst>
              <p:ext uri="{D42A27DB-BD31-4B8C-83A1-F6EECF244321}">
                <p14:modId xmlns:p14="http://schemas.microsoft.com/office/powerpoint/2010/main" val="3519870895"/>
              </p:ext>
            </p:extLst>
          </p:nvPr>
        </p:nvGraphicFramePr>
        <p:xfrm>
          <a:off x="7411711" y="3889915"/>
          <a:ext cx="3168351" cy="2286000"/>
        </p:xfrm>
        <a:graphic>
          <a:graphicData uri="http://schemas.openxmlformats.org/drawingml/2006/table">
            <a:tbl>
              <a:tblPr firstRow="1" bandRow="1">
                <a:tableStyleId>{21E4AEA4-8DFA-4A89-87EB-49C32662AFE0}</a:tableStyleId>
              </a:tblPr>
              <a:tblGrid>
                <a:gridCol w="1056117">
                  <a:extLst>
                    <a:ext uri="{9D8B030D-6E8A-4147-A177-3AD203B41FA5}">
                      <a16:colId xmlns:a16="http://schemas.microsoft.com/office/drawing/2014/main" val="20000"/>
                    </a:ext>
                  </a:extLst>
                </a:gridCol>
                <a:gridCol w="960107">
                  <a:extLst>
                    <a:ext uri="{9D8B030D-6E8A-4147-A177-3AD203B41FA5}">
                      <a16:colId xmlns:a16="http://schemas.microsoft.com/office/drawing/2014/main" val="20001"/>
                    </a:ext>
                  </a:extLst>
                </a:gridCol>
                <a:gridCol w="1152127">
                  <a:extLst>
                    <a:ext uri="{9D8B030D-6E8A-4147-A177-3AD203B41FA5}">
                      <a16:colId xmlns:a16="http://schemas.microsoft.com/office/drawing/2014/main" val="20002"/>
                    </a:ext>
                  </a:extLst>
                </a:gridCol>
              </a:tblGrid>
              <a:tr h="457200">
                <a:tc>
                  <a:txBody>
                    <a:bodyPr/>
                    <a:lstStyle/>
                    <a:p>
                      <a:pPr algn="ctr"/>
                      <a:r>
                        <a:rPr lang="en-US" altLang="zh-CN" sz="2400" b="1" i="1" dirty="0">
                          <a:latin typeface="Times New Roman" panose="02020603050405020304" pitchFamily="18" charset="0"/>
                          <a:cs typeface="Times New Roman" panose="02020603050405020304" pitchFamily="18" charset="0"/>
                        </a:rPr>
                        <a:t>P</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1" dirty="0">
                          <a:latin typeface="Times New Roman" panose="02020603050405020304" pitchFamily="18" charset="0"/>
                          <a:cs typeface="Times New Roman" panose="02020603050405020304" pitchFamily="18" charset="0"/>
                        </a:rPr>
                        <a:t>Q</a:t>
                      </a:r>
                      <a:endParaRPr lang="zh-CN" altLang="en-US" sz="2400" b="1" i="1" dirty="0">
                        <a:latin typeface="Times New Roman" panose="02020603050405020304" pitchFamily="18" charset="0"/>
                        <a:cs typeface="Times New Roman" panose="02020603050405020304" pitchFamily="18" charset="0"/>
                      </a:endParaRPr>
                    </a:p>
                  </a:txBody>
                  <a:tcPr anchor="ctr"/>
                </a:tc>
                <a:tc>
                  <a:txBody>
                    <a:bodyPr/>
                    <a:lstStyle/>
                    <a:p>
                      <a:endParaRPr lang="zh-CN" dirty="0"/>
                    </a:p>
                  </a:txBody>
                  <a:tcPr anchor="ctr">
                    <a:blipFill>
                      <a:blip r:embed="rId4"/>
                      <a:stretch>
                        <a:fillRect l="-175661" t="-10667" r="-2646" b="-430667"/>
                      </a:stretch>
                    </a:blipFill>
                  </a:tcPr>
                </a:tc>
                <a:extLst>
                  <a:ext uri="{0D108BD9-81ED-4DB2-BD59-A6C34878D82A}">
                    <a16:rowId xmlns:a16="http://schemas.microsoft.com/office/drawing/2014/main" val="10000"/>
                  </a:ext>
                </a:extLst>
              </a:tr>
              <a:tr h="457200">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457200">
                <a:tc>
                  <a:txBody>
                    <a:bodyPr/>
                    <a:lstStyle/>
                    <a:p>
                      <a:pPr algn="ctr"/>
                      <a:r>
                        <a:rPr lang="en-US" altLang="zh-CN" sz="2400" b="1" i="0" dirty="0">
                          <a:latin typeface="Times New Roman" panose="02020603050405020304" pitchFamily="18" charset="0"/>
                          <a:cs typeface="Times New Roman" panose="02020603050405020304" pitchFamily="18" charset="0"/>
                        </a:rPr>
                        <a:t>0</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latin typeface="Times New Roman" panose="02020603050405020304" pitchFamily="18" charset="0"/>
                          <a:cs typeface="Times New Roman" panose="02020603050405020304" pitchFamily="18" charset="0"/>
                        </a:rPr>
                        <a:t>1</a:t>
                      </a:r>
                      <a:endParaRPr lang="zh-CN" altLang="en-US" sz="2400" b="1" i="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457200">
                <a:tc>
                  <a:txBody>
                    <a:bodyPr/>
                    <a:lstStyle/>
                    <a:p>
                      <a:pPr algn="ctr"/>
                      <a:r>
                        <a:rPr lang="en-US" altLang="zh-CN" sz="2400" b="1" i="0" dirty="0">
                          <a:solidFill>
                            <a:schemeClr val="tx1"/>
                          </a:solidFill>
                          <a:latin typeface="Times New Roman" panose="02020603050405020304" pitchFamily="18" charset="0"/>
                          <a:cs typeface="Times New Roman" panose="02020603050405020304" pitchFamily="18" charset="0"/>
                        </a:rPr>
                        <a:t>1</a:t>
                      </a:r>
                      <a:endParaRPr lang="zh-CN" altLang="en-US" sz="2400" b="1" i="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chemeClr val="tx1"/>
                          </a:solidFill>
                          <a:latin typeface="Times New Roman" panose="02020603050405020304" pitchFamily="18" charset="0"/>
                          <a:cs typeface="Times New Roman" panose="02020603050405020304" pitchFamily="18" charset="0"/>
                        </a:rPr>
                        <a:t>0</a:t>
                      </a:r>
                      <a:endParaRPr lang="zh-CN" altLang="en-US" sz="2400" b="1" i="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0</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1" i="0" dirty="0">
                          <a:solidFill>
                            <a:srgbClr val="C00000"/>
                          </a:solidFill>
                          <a:latin typeface="Times New Roman" panose="02020603050405020304" pitchFamily="18" charset="0"/>
                          <a:cs typeface="Times New Roman" panose="02020603050405020304" pitchFamily="18" charset="0"/>
                        </a:rPr>
                        <a:t>1</a:t>
                      </a:r>
                      <a:endParaRPr lang="zh-CN" altLang="en-US" sz="2400" b="1" i="0" dirty="0">
                        <a:solidFill>
                          <a:srgbClr val="C0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sp>
        <p:nvSpPr>
          <p:cNvPr id="15" name="矩形: 圆角 14">
            <a:extLst>
              <a:ext uri="{FF2B5EF4-FFF2-40B4-BE49-F238E27FC236}">
                <a16:creationId xmlns:a16="http://schemas.microsoft.com/office/drawing/2014/main" id="{993B4100-8FC7-452B-AA96-A40D8395217B}"/>
              </a:ext>
            </a:extLst>
          </p:cNvPr>
          <p:cNvSpPr/>
          <p:nvPr/>
        </p:nvSpPr>
        <p:spPr>
          <a:xfrm>
            <a:off x="2133600" y="1213752"/>
            <a:ext cx="9682843" cy="2215247"/>
          </a:xfrm>
          <a:prstGeom prst="roundRect">
            <a:avLst>
              <a:gd name="adj" fmla="val 855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zh-CN" sz="2000" dirty="0">
                <a:solidFill>
                  <a:schemeClr val="tx1"/>
                </a:solidFill>
                <a:latin typeface="+mj-lt"/>
              </a:rPr>
              <a:t>Let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be propositions. The </a:t>
            </a:r>
            <a:r>
              <a:rPr lang="en-US" altLang="zh-CN" sz="2000" b="1" dirty="0">
                <a:solidFill>
                  <a:schemeClr val="accent3"/>
                </a:solidFill>
              </a:rPr>
              <a:t>biconditional</a:t>
            </a:r>
            <a:r>
              <a:rPr lang="en-US" altLang="zh-CN" sz="2000" dirty="0">
                <a:solidFill>
                  <a:schemeClr val="tx1"/>
                </a:solidFill>
                <a:latin typeface="+mj-lt"/>
              </a:rPr>
              <a:t> </a:t>
            </a:r>
            <a:r>
              <a:rPr lang="en-US" altLang="zh-CN" sz="2000" b="1" dirty="0">
                <a:solidFill>
                  <a:schemeClr val="accent3"/>
                </a:solidFill>
              </a:rPr>
              <a:t>statement </a:t>
            </a:r>
            <a:r>
              <a:rPr lang="en-US" altLang="zh-CN" sz="2000" dirty="0">
                <a:solidFill>
                  <a:schemeClr val="tx1"/>
                </a:solidFill>
                <a:latin typeface="+mj-lt"/>
              </a:rPr>
              <a:t>of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t>
            </a:r>
            <a:r>
              <a:rPr lang="en-US" altLang="zh-CN" sz="2000" dirty="0">
                <a:solidFill>
                  <a:schemeClr val="tx1"/>
                </a:solidFill>
              </a:rPr>
              <a:t>↔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is the proposition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if and only if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The </a:t>
            </a:r>
            <a:r>
              <a:rPr lang="en-US" altLang="zh-CN" sz="2000" b="1" dirty="0">
                <a:solidFill>
                  <a:schemeClr val="accent3"/>
                </a:solidFill>
              </a:rPr>
              <a:t>biconditional</a:t>
            </a:r>
            <a:r>
              <a:rPr lang="en-US" altLang="zh-CN" sz="2000" dirty="0">
                <a:solidFill>
                  <a:schemeClr val="tx1"/>
                </a:solidFill>
              </a:rPr>
              <a:t> </a:t>
            </a:r>
            <a:r>
              <a:rPr lang="en-US" altLang="zh-CN" sz="2000" b="1" dirty="0">
                <a:solidFill>
                  <a:schemeClr val="accent3"/>
                </a:solidFill>
              </a:rPr>
              <a:t>statement </a:t>
            </a:r>
            <a:r>
              <a:rPr lang="en-US" altLang="zh-CN" sz="2000" dirty="0">
                <a:solidFill>
                  <a:schemeClr val="tx1"/>
                </a:solidFill>
              </a:rPr>
              <a:t>of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rPr>
              <a:t> ↔ </a:t>
            </a:r>
            <a:r>
              <a:rPr lang="en-US" altLang="zh-CN" sz="2000" i="1" dirty="0">
                <a:solidFill>
                  <a:schemeClr val="tx1"/>
                </a:solidFill>
                <a:latin typeface="Times New Roman" panose="02020603050405020304" pitchFamily="18" charset="0"/>
                <a:cs typeface="Times New Roman" panose="02020603050405020304" pitchFamily="18" charset="0"/>
              </a:rPr>
              <a:t>Q </a:t>
            </a:r>
            <a:r>
              <a:rPr lang="en-US" altLang="zh-CN" sz="2000" dirty="0">
                <a:solidFill>
                  <a:schemeClr val="tx1"/>
                </a:solidFill>
                <a:latin typeface="+mj-lt"/>
              </a:rPr>
              <a:t>is true when both </a:t>
            </a:r>
            <a:r>
              <a:rPr lang="en-US" altLang="zh-CN" sz="2000" i="1" dirty="0">
                <a:solidFill>
                  <a:schemeClr val="tx1"/>
                </a:solidFill>
                <a:latin typeface="Times New Roman" panose="02020603050405020304" pitchFamily="18" charset="0"/>
                <a:cs typeface="Times New Roman" panose="02020603050405020304" pitchFamily="18" charset="0"/>
              </a:rPr>
              <a:t>P</a:t>
            </a:r>
            <a:r>
              <a:rPr lang="en-US" altLang="zh-CN" sz="2000" dirty="0">
                <a:solidFill>
                  <a:schemeClr val="tx1"/>
                </a:solidFill>
                <a:latin typeface="+mj-lt"/>
              </a:rPr>
              <a:t> and </a:t>
            </a:r>
            <a:r>
              <a:rPr lang="en-US" altLang="zh-CN" sz="2000" i="1" dirty="0">
                <a:solidFill>
                  <a:schemeClr val="tx1"/>
                </a:solidFill>
                <a:latin typeface="Times New Roman" panose="02020603050405020304" pitchFamily="18" charset="0"/>
                <a:cs typeface="Times New Roman" panose="02020603050405020304" pitchFamily="18" charset="0"/>
              </a:rPr>
              <a:t>Q</a:t>
            </a:r>
            <a:r>
              <a:rPr lang="en-US" altLang="zh-CN" sz="2000" dirty="0">
                <a:solidFill>
                  <a:schemeClr val="tx1"/>
                </a:solidFill>
                <a:latin typeface="+mj-lt"/>
              </a:rPr>
              <a:t> have the same truth values, and is false otherwise. Biconditional statements are also called </a:t>
            </a:r>
            <a:r>
              <a:rPr lang="en-US" altLang="zh-CN" sz="2000" b="1" dirty="0">
                <a:solidFill>
                  <a:srgbClr val="0070C0"/>
                </a:solidFill>
                <a:latin typeface="+mj-lt"/>
              </a:rPr>
              <a:t>bi-implications</a:t>
            </a:r>
            <a:r>
              <a:rPr lang="en-US" altLang="zh-CN" sz="2000" dirty="0">
                <a:solidFill>
                  <a:schemeClr val="tx1"/>
                </a:solidFill>
                <a:latin typeface="+mj-lt"/>
              </a:rPr>
              <a:t>. </a:t>
            </a:r>
            <a:endParaRPr lang="zh-CN" altLang="en-US" sz="2000" b="1" dirty="0">
              <a:solidFill>
                <a:schemeClr val="accent3"/>
              </a:solidFill>
              <a:latin typeface="+mj-lt"/>
            </a:endParaRPr>
          </a:p>
        </p:txBody>
      </p:sp>
      <p:sp>
        <p:nvSpPr>
          <p:cNvPr id="17" name="矩形 16">
            <a:extLst>
              <a:ext uri="{FF2B5EF4-FFF2-40B4-BE49-F238E27FC236}">
                <a16:creationId xmlns:a16="http://schemas.microsoft.com/office/drawing/2014/main" id="{362ECE73-0EDE-4DF4-BE46-A55C106F70DD}"/>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a:t>
            </a:r>
            <a:r>
              <a:rPr lang="zh-CN" altLang="en-US" u="sng" dirty="0">
                <a:solidFill>
                  <a:schemeClr val="bg1"/>
                </a:solidFill>
                <a:cs typeface="+mn-ea"/>
                <a:sym typeface="+mn-lt"/>
              </a:rPr>
              <a:t>双条件</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62576416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7FBDCF1E-0820-4A58-AA86-590585D93D7E}"/>
              </a:ext>
            </a:extLst>
          </p:cNvPr>
          <p:cNvSpPr/>
          <p:nvPr/>
        </p:nvSpPr>
        <p:spPr>
          <a:xfrm>
            <a:off x="2133600" y="1591128"/>
            <a:ext cx="9682843" cy="4771571"/>
          </a:xfrm>
          <a:prstGeom prst="roundRect">
            <a:avLst>
              <a:gd name="adj" fmla="val 2042"/>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8" name="矩形: 圆顶角 17">
            <a:extLst>
              <a:ext uri="{FF2B5EF4-FFF2-40B4-BE49-F238E27FC236}">
                <a16:creationId xmlns:a16="http://schemas.microsoft.com/office/drawing/2014/main" id="{85E9D785-1271-4161-AE98-846ED49DAC9C}"/>
              </a:ext>
            </a:extLst>
          </p:cNvPr>
          <p:cNvSpPr/>
          <p:nvPr/>
        </p:nvSpPr>
        <p:spPr>
          <a:xfrm>
            <a:off x="2133594" y="1313541"/>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Biconditional Statement — ↔</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7" name="矩形 16">
            <a:extLst>
              <a:ext uri="{FF2B5EF4-FFF2-40B4-BE49-F238E27FC236}">
                <a16:creationId xmlns:a16="http://schemas.microsoft.com/office/drawing/2014/main" id="{362ECE73-0EDE-4DF4-BE46-A55C106F70DD}"/>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a:t>
            </a:r>
            <a:r>
              <a:rPr lang="zh-CN" altLang="en-US" u="sng" dirty="0">
                <a:solidFill>
                  <a:schemeClr val="bg1"/>
                </a:solidFill>
                <a:cs typeface="+mn-ea"/>
                <a:sym typeface="+mn-lt"/>
              </a:rPr>
              <a:t>双条件</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
        <p:nvSpPr>
          <p:cNvPr id="4" name="矩形 3">
            <a:extLst>
              <a:ext uri="{FF2B5EF4-FFF2-40B4-BE49-F238E27FC236}">
                <a16:creationId xmlns:a16="http://schemas.microsoft.com/office/drawing/2014/main" id="{64D90095-CC5F-43D0-9D1D-6EA539983B81}"/>
              </a:ext>
            </a:extLst>
          </p:cNvPr>
          <p:cNvSpPr/>
          <p:nvPr/>
        </p:nvSpPr>
        <p:spPr>
          <a:xfrm>
            <a:off x="2599169" y="2021111"/>
            <a:ext cx="8953802" cy="3108543"/>
          </a:xfrm>
          <a:prstGeom prst="rect">
            <a:avLst/>
          </a:prstGeom>
        </p:spPr>
        <p:txBody>
          <a:bodyPr wrap="square">
            <a:spAutoFit/>
          </a:bodyPr>
          <a:lstStyle/>
          <a:p>
            <a:pPr marL="457200" indent="-457200">
              <a:buFont typeface="Wingdings" panose="05000000000000000000" pitchFamily="2" charset="2"/>
              <a:buChar char="l"/>
            </a:pPr>
            <a:r>
              <a:rPr lang="zh-CN" altLang="en-US" sz="2800" dirty="0">
                <a:cs typeface="Times New Roman" panose="02020603050405020304" pitchFamily="18" charset="0"/>
              </a:rPr>
              <a:t>Let </a:t>
            </a:r>
            <a:r>
              <a:rPr lang="en-US" altLang="zh-CN" sz="2800" b="1" i="1" dirty="0">
                <a:cs typeface="Times New Roman" panose="02020603050405020304" pitchFamily="18" charset="0"/>
              </a:rPr>
              <a:t>P</a:t>
            </a:r>
            <a:r>
              <a:rPr lang="zh-CN" altLang="en-US" sz="2800" dirty="0">
                <a:cs typeface="Times New Roman" panose="02020603050405020304" pitchFamily="18" charset="0"/>
              </a:rPr>
              <a:t> be the statement “</a:t>
            </a:r>
            <a:r>
              <a:rPr lang="zh-CN" altLang="en-US" sz="2800" b="1" dirty="0">
                <a:cs typeface="Times New Roman" panose="02020603050405020304" pitchFamily="18" charset="0"/>
              </a:rPr>
              <a:t>You can take the flight</a:t>
            </a:r>
            <a:r>
              <a:rPr lang="zh-CN" altLang="en-US" sz="2800" dirty="0">
                <a:cs typeface="Times New Roman" panose="02020603050405020304" pitchFamily="18" charset="0"/>
              </a:rPr>
              <a:t>,” and let </a:t>
            </a:r>
            <a:r>
              <a:rPr lang="en-US" altLang="zh-CN" sz="2800" b="1" i="1" dirty="0">
                <a:cs typeface="Times New Roman" panose="02020603050405020304" pitchFamily="18" charset="0"/>
              </a:rPr>
              <a:t>Q</a:t>
            </a:r>
            <a:r>
              <a:rPr lang="zh-CN" altLang="en-US" sz="2800" dirty="0">
                <a:cs typeface="Times New Roman" panose="02020603050405020304" pitchFamily="18" charset="0"/>
              </a:rPr>
              <a:t> be the statement “</a:t>
            </a:r>
            <a:r>
              <a:rPr lang="zh-CN" altLang="en-US" sz="2800" b="1" dirty="0">
                <a:cs typeface="Times New Roman" panose="02020603050405020304" pitchFamily="18" charset="0"/>
              </a:rPr>
              <a:t>You buy a ticket</a:t>
            </a:r>
            <a:r>
              <a:rPr lang="zh-CN" altLang="en-US" sz="2800" dirty="0">
                <a:cs typeface="Times New Roman" panose="02020603050405020304" pitchFamily="18" charset="0"/>
              </a:rPr>
              <a:t>.”</a:t>
            </a:r>
            <a:endParaRPr lang="en-US" altLang="zh-CN" sz="2800" dirty="0">
              <a:cs typeface="Times New Roman" panose="02020603050405020304" pitchFamily="18" charset="0"/>
            </a:endParaRPr>
          </a:p>
          <a:p>
            <a:endParaRPr lang="en-US" altLang="zh-CN" sz="2800" dirty="0">
              <a:cs typeface="Times New Roman" panose="02020603050405020304" pitchFamily="18" charset="0"/>
            </a:endParaRPr>
          </a:p>
          <a:p>
            <a:r>
              <a:rPr lang="zh-CN" altLang="en-US" sz="2800" dirty="0">
                <a:cs typeface="Times New Roman" panose="02020603050405020304" pitchFamily="18" charset="0"/>
              </a:rPr>
              <a:t> Then </a:t>
            </a:r>
            <a:r>
              <a:rPr lang="en-US" altLang="zh-CN" sz="2800" b="1" i="1" dirty="0">
                <a:cs typeface="Times New Roman" panose="02020603050405020304" pitchFamily="18" charset="0"/>
              </a:rPr>
              <a:t>P</a:t>
            </a:r>
            <a:r>
              <a:rPr lang="zh-CN" altLang="en-US" sz="2800" b="1" dirty="0">
                <a:cs typeface="Times New Roman" panose="02020603050405020304" pitchFamily="18" charset="0"/>
              </a:rPr>
              <a:t> ↔ </a:t>
            </a:r>
            <a:r>
              <a:rPr lang="en-US" altLang="zh-CN" sz="2800" b="1" i="1" dirty="0">
                <a:cs typeface="Times New Roman" panose="02020603050405020304" pitchFamily="18" charset="0"/>
              </a:rPr>
              <a:t>Q</a:t>
            </a:r>
            <a:r>
              <a:rPr lang="zh-CN" altLang="en-US" sz="2800" b="1" dirty="0">
                <a:cs typeface="Times New Roman" panose="02020603050405020304" pitchFamily="18" charset="0"/>
              </a:rPr>
              <a:t> </a:t>
            </a:r>
            <a:r>
              <a:rPr lang="zh-CN" altLang="en-US" sz="2800" dirty="0">
                <a:cs typeface="Times New Roman" panose="02020603050405020304" pitchFamily="18" charset="0"/>
              </a:rPr>
              <a:t>is the statement，</a:t>
            </a:r>
            <a:endParaRPr lang="en-US" altLang="zh-CN" sz="2800" dirty="0">
              <a:cs typeface="Times New Roman" panose="02020603050405020304" pitchFamily="18" charset="0"/>
            </a:endParaRPr>
          </a:p>
          <a:p>
            <a:endParaRPr lang="zh-CN" altLang="en-US" sz="2800" dirty="0">
              <a:cs typeface="Times New Roman" panose="02020603050405020304" pitchFamily="18" charset="0"/>
            </a:endParaRPr>
          </a:p>
          <a:p>
            <a:r>
              <a:rPr lang="zh-CN" altLang="en-US" sz="2800" dirty="0">
                <a:cs typeface="Times New Roman" panose="02020603050405020304" pitchFamily="18" charset="0"/>
              </a:rPr>
              <a:t>“</a:t>
            </a:r>
            <a:r>
              <a:rPr lang="zh-CN" altLang="en-US" sz="2800" b="1" dirty="0">
                <a:cs typeface="Times New Roman" panose="02020603050405020304" pitchFamily="18" charset="0"/>
              </a:rPr>
              <a:t>You can take the flight if and only if you buy a ticket</a:t>
            </a:r>
            <a:r>
              <a:rPr lang="zh-CN" altLang="en-US" sz="2800" dirty="0">
                <a:cs typeface="Times New Roman" panose="02020603050405020304" pitchFamily="18" charset="0"/>
              </a:rPr>
              <a:t>.”</a:t>
            </a:r>
          </a:p>
        </p:txBody>
      </p:sp>
    </p:spTree>
    <p:extLst>
      <p:ext uri="{BB962C8B-B14F-4D97-AF65-F5344CB8AC3E}">
        <p14:creationId xmlns:p14="http://schemas.microsoft.com/office/powerpoint/2010/main" val="271378953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Precedence</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B4BE1566-E592-4843-83A3-FED983A62DBC}"/>
              </a:ext>
            </a:extLst>
          </p:cNvPr>
          <p:cNvSpPr txBox="1">
            <a:spLocks noChangeArrowheads="1"/>
          </p:cNvSpPr>
          <p:nvPr/>
        </p:nvSpPr>
        <p:spPr>
          <a:xfrm>
            <a:off x="2536658" y="1395511"/>
            <a:ext cx="7902575"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buFont typeface="Wingdings" panose="05000000000000000000" pitchFamily="2" charset="2"/>
              <a:buChar char="l"/>
            </a:pPr>
            <a:r>
              <a:rPr lang="en-US" altLang="zh-CN" b="1" dirty="0">
                <a:ea typeface="宋体" panose="02010600030101010101" pitchFamily="2" charset="-122"/>
                <a:cs typeface="Times New Roman" panose="02020603050405020304" pitchFamily="18" charset="0"/>
              </a:rPr>
              <a:t> Precedence</a:t>
            </a:r>
            <a:r>
              <a:rPr lang="zh-CN" altLang="en-US" b="1" dirty="0">
                <a:ea typeface="宋体" panose="02010600030101010101" pitchFamily="2" charset="-122"/>
                <a:cs typeface="Times New Roman" panose="02020603050405020304" pitchFamily="18" charset="0"/>
              </a:rPr>
              <a:t>（优先级）：</a:t>
            </a:r>
          </a:p>
          <a:p>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EEE17BBF-EEE4-4920-B76B-FCE023BE9E11}"/>
              </a:ext>
            </a:extLst>
          </p:cNvPr>
          <p:cNvSpPr/>
          <p:nvPr/>
        </p:nvSpPr>
        <p:spPr>
          <a:xfrm>
            <a:off x="3514892" y="3077753"/>
            <a:ext cx="6140450" cy="851297"/>
          </a:xfrm>
          <a:prstGeom prst="roundRect">
            <a:avLst/>
          </a:prstGeom>
          <a:solidFill>
            <a:srgbClr val="00B0F0"/>
          </a:solidFill>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US" altLang="zh-CN" sz="4400" dirty="0">
                <a:cs typeface="Times New Roman" panose="02020603050405020304" pitchFamily="18" charset="0"/>
                <a:sym typeface="+mn-lt"/>
              </a:rPr>
              <a:t>¬</a:t>
            </a:r>
            <a:r>
              <a:rPr lang="en-US" altLang="zh-CN" sz="4400" b="1" dirty="0">
                <a:cs typeface="Times New Roman" panose="02020603050405020304" pitchFamily="18" charset="0"/>
                <a:sym typeface="+mn-lt"/>
              </a:rPr>
              <a:t>    ∧  ∨   →    ↔ </a:t>
            </a:r>
            <a:endParaRPr lang="zh-CN" altLang="en-US" sz="4400" b="1" dirty="0">
              <a:cs typeface="Times New Roman" panose="02020603050405020304" pitchFamily="18" charset="0"/>
            </a:endParaRPr>
          </a:p>
        </p:txBody>
      </p:sp>
      <p:sp>
        <p:nvSpPr>
          <p:cNvPr id="16" name="矩形 15">
            <a:extLst>
              <a:ext uri="{FF2B5EF4-FFF2-40B4-BE49-F238E27FC236}">
                <a16:creationId xmlns:a16="http://schemas.microsoft.com/office/drawing/2014/main" id="{F49FA059-6345-447A-87B7-4557922B390C}"/>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逻辑联结词</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命题翻译</a:t>
            </a:r>
            <a:endParaRPr lang="en-US" altLang="zh-CN" dirty="0">
              <a:solidFill>
                <a:schemeClr val="bg1">
                  <a:lumMod val="65000"/>
                </a:schemeClr>
              </a:solidFill>
              <a:cs typeface="+mn-ea"/>
              <a:sym typeface="+mn-lt"/>
            </a:endParaRPr>
          </a:p>
        </p:txBody>
      </p:sp>
      <p:sp>
        <p:nvSpPr>
          <p:cNvPr id="4" name="矩形 3">
            <a:extLst>
              <a:ext uri="{FF2B5EF4-FFF2-40B4-BE49-F238E27FC236}">
                <a16:creationId xmlns:a16="http://schemas.microsoft.com/office/drawing/2014/main" id="{DC3D4BD8-0BCB-4BE6-8EEE-2D4CA2632673}"/>
              </a:ext>
            </a:extLst>
          </p:cNvPr>
          <p:cNvSpPr/>
          <p:nvPr/>
        </p:nvSpPr>
        <p:spPr>
          <a:xfrm>
            <a:off x="5358296" y="4415112"/>
            <a:ext cx="2350836" cy="646331"/>
          </a:xfrm>
          <a:prstGeom prst="rect">
            <a:avLst/>
          </a:prstGeom>
        </p:spPr>
        <p:txBody>
          <a:bodyPr wrap="none">
            <a:spAutoFit/>
          </a:bodyPr>
          <a:lstStyle/>
          <a:p>
            <a:pPr>
              <a:buFontTx/>
              <a:buNone/>
            </a:pPr>
            <a:r>
              <a:rPr lang="en-US" altLang="zh-CN" sz="3600" b="1" i="1" dirty="0">
                <a:ea typeface="宋体" panose="02010600030101010101" pitchFamily="2" charset="-122"/>
                <a:cs typeface="Times New Roman" panose="02020603050405020304" pitchFamily="18" charset="0"/>
              </a:rPr>
              <a:t>P </a:t>
            </a:r>
            <a:r>
              <a:rPr lang="en-US" altLang="zh-CN" sz="3600" b="1" dirty="0">
                <a:ea typeface="宋体" panose="02010600030101010101" pitchFamily="2" charset="-122"/>
                <a:cs typeface="Times New Roman" panose="02020603050405020304" pitchFamily="18" charset="0"/>
              </a:rPr>
              <a:t>∨ </a:t>
            </a:r>
            <a:r>
              <a:rPr lang="en-US" altLang="zh-CN" sz="3600" b="1" i="1" dirty="0">
                <a:ea typeface="宋体" panose="02010600030101010101" pitchFamily="2" charset="-122"/>
                <a:cs typeface="Times New Roman" panose="02020603050405020304" pitchFamily="18" charset="0"/>
              </a:rPr>
              <a:t>Q </a:t>
            </a:r>
            <a:r>
              <a:rPr lang="zh-CN" altLang="en-US" sz="3600" b="1" dirty="0">
                <a:ea typeface="宋体" panose="02010600030101010101" pitchFamily="2" charset="-122"/>
                <a:cs typeface="Times New Roman" panose="02020603050405020304" pitchFamily="18" charset="0"/>
              </a:rPr>
              <a:t>∧</a:t>
            </a:r>
            <a:r>
              <a:rPr lang="en-US" altLang="zh-CN" sz="3600" b="1" dirty="0">
                <a:ea typeface="宋体" panose="02010600030101010101" pitchFamily="2" charset="-122"/>
                <a:cs typeface="Times New Roman" panose="02020603050405020304" pitchFamily="18" charset="0"/>
              </a:rPr>
              <a:t> </a:t>
            </a:r>
            <a:r>
              <a:rPr lang="en-US" altLang="zh-CN" sz="3600" b="1" i="1" dirty="0">
                <a:ea typeface="宋体" panose="02010600030101010101" pitchFamily="2" charset="-122"/>
                <a:cs typeface="Times New Roman" panose="02020603050405020304" pitchFamily="18" charset="0"/>
              </a:rPr>
              <a:t>R</a:t>
            </a:r>
          </a:p>
        </p:txBody>
      </p:sp>
      <p:sp>
        <p:nvSpPr>
          <p:cNvPr id="15" name="矩形 14">
            <a:extLst>
              <a:ext uri="{FF2B5EF4-FFF2-40B4-BE49-F238E27FC236}">
                <a16:creationId xmlns:a16="http://schemas.microsoft.com/office/drawing/2014/main" id="{4F5FA403-1319-477A-A42B-3A81F4F5841C}"/>
              </a:ext>
            </a:extLst>
          </p:cNvPr>
          <p:cNvSpPr/>
          <p:nvPr/>
        </p:nvSpPr>
        <p:spPr>
          <a:xfrm>
            <a:off x="5248236" y="5061443"/>
            <a:ext cx="2786853" cy="646331"/>
          </a:xfrm>
          <a:prstGeom prst="rect">
            <a:avLst/>
          </a:prstGeom>
        </p:spPr>
        <p:txBody>
          <a:bodyPr wrap="none">
            <a:spAutoFit/>
          </a:bodyPr>
          <a:lstStyle/>
          <a:p>
            <a:pPr>
              <a:buFontTx/>
              <a:buNone/>
            </a:pPr>
            <a:r>
              <a:rPr lang="en-US" altLang="zh-CN" sz="3600" b="1" dirty="0">
                <a:ea typeface="宋体" panose="02010600030101010101" pitchFamily="2" charset="-122"/>
                <a:cs typeface="Times New Roman" panose="02020603050405020304" pitchFamily="18" charset="0"/>
              </a:rPr>
              <a:t>(</a:t>
            </a:r>
            <a:r>
              <a:rPr lang="en-US" altLang="zh-CN" sz="3600" b="1" i="1" dirty="0">
                <a:ea typeface="宋体" panose="02010600030101010101" pitchFamily="2" charset="-122"/>
                <a:cs typeface="Times New Roman" panose="02020603050405020304" pitchFamily="18" charset="0"/>
              </a:rPr>
              <a:t>P </a:t>
            </a:r>
            <a:r>
              <a:rPr lang="en-US" altLang="zh-CN" sz="3600" b="1" dirty="0">
                <a:ea typeface="宋体" panose="02010600030101010101" pitchFamily="2" charset="-122"/>
                <a:cs typeface="Times New Roman" panose="02020603050405020304" pitchFamily="18" charset="0"/>
              </a:rPr>
              <a:t>∨ </a:t>
            </a:r>
            <a:r>
              <a:rPr lang="en-US" altLang="zh-CN" sz="3600" b="1" i="1" dirty="0">
                <a:ea typeface="宋体" panose="02010600030101010101" pitchFamily="2" charset="-122"/>
                <a:cs typeface="Times New Roman" panose="02020603050405020304" pitchFamily="18" charset="0"/>
              </a:rPr>
              <a:t>Q </a:t>
            </a:r>
            <a:r>
              <a:rPr lang="en-US" altLang="zh-CN" sz="3600" b="1" dirty="0">
                <a:ea typeface="宋体" panose="02010600030101010101" pitchFamily="2" charset="-122"/>
                <a:cs typeface="Times New Roman" panose="02020603050405020304" pitchFamily="18" charset="0"/>
              </a:rPr>
              <a:t>)</a:t>
            </a:r>
            <a:r>
              <a:rPr lang="en-US" altLang="zh-CN" sz="3600" b="1" i="1" dirty="0">
                <a:ea typeface="宋体" panose="02010600030101010101" pitchFamily="2" charset="-122"/>
                <a:cs typeface="Times New Roman" panose="02020603050405020304" pitchFamily="18" charset="0"/>
              </a:rPr>
              <a:t> </a:t>
            </a:r>
            <a:r>
              <a:rPr lang="zh-CN" altLang="en-US" sz="3600" b="1" dirty="0">
                <a:ea typeface="宋体" panose="02010600030101010101" pitchFamily="2" charset="-122"/>
                <a:cs typeface="Times New Roman" panose="02020603050405020304" pitchFamily="18" charset="0"/>
              </a:rPr>
              <a:t>∧</a:t>
            </a:r>
            <a:r>
              <a:rPr lang="en-US" altLang="zh-CN" sz="3600" b="1" dirty="0">
                <a:ea typeface="宋体" panose="02010600030101010101" pitchFamily="2" charset="-122"/>
                <a:cs typeface="Times New Roman" panose="02020603050405020304" pitchFamily="18" charset="0"/>
              </a:rPr>
              <a:t> </a:t>
            </a:r>
            <a:r>
              <a:rPr lang="en-US" altLang="zh-CN" sz="3600" b="1" i="1" dirty="0">
                <a:ea typeface="宋体" panose="02010600030101010101" pitchFamily="2" charset="-122"/>
                <a:cs typeface="Times New Roman" panose="02020603050405020304" pitchFamily="18" charset="0"/>
              </a:rPr>
              <a:t>R</a:t>
            </a:r>
          </a:p>
        </p:txBody>
      </p:sp>
    </p:spTree>
    <p:extLst>
      <p:ext uri="{BB962C8B-B14F-4D97-AF65-F5344CB8AC3E}">
        <p14:creationId xmlns:p14="http://schemas.microsoft.com/office/powerpoint/2010/main" val="119720310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 calcmode="lin" valueType="num">
                                      <p:cBhvr additive="base">
                                        <p:cTn id="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 grpId="0" animBg="1"/>
      <p:bldP spid="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4234542"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Evaluation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17399941-F7A0-4F83-9AFA-EF9C0115CC29}"/>
              </a:ext>
            </a:extLst>
          </p:cNvPr>
          <p:cNvSpPr txBox="1">
            <a:spLocks noChangeArrowheads="1"/>
          </p:cNvSpPr>
          <p:nvPr/>
        </p:nvSpPr>
        <p:spPr>
          <a:xfrm>
            <a:off x="2943907" y="2177823"/>
            <a:ext cx="8388122" cy="3960812"/>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ct val="40000"/>
              </a:spcBef>
              <a:spcAft>
                <a:spcPct val="40000"/>
              </a:spcAft>
              <a:buFont typeface="Wingdings" panose="05000000000000000000" pitchFamily="2" charset="2"/>
              <a:buChar char="l"/>
            </a:pPr>
            <a:r>
              <a:rPr lang="en-US" altLang="zh-CN" sz="3600" dirty="0">
                <a:ea typeface="宋体" panose="02010600030101010101" pitchFamily="2" charset="-122"/>
              </a:rPr>
              <a:t> Routine performance             30%</a:t>
            </a:r>
          </a:p>
          <a:p>
            <a:pPr>
              <a:lnSpc>
                <a:spcPct val="125000"/>
              </a:lnSpc>
              <a:spcBef>
                <a:spcPct val="40000"/>
              </a:spcBef>
              <a:spcAft>
                <a:spcPct val="40000"/>
              </a:spcAft>
              <a:buFont typeface="Wingdings" panose="05000000000000000000" pitchFamily="2" charset="2"/>
              <a:buChar char="l"/>
            </a:pPr>
            <a:r>
              <a:rPr lang="en-US" altLang="zh-CN" sz="3600" dirty="0">
                <a:ea typeface="宋体" panose="02010600030101010101" pitchFamily="2" charset="-122"/>
              </a:rPr>
              <a:t> Final exam                             70%</a:t>
            </a:r>
          </a:p>
          <a:p>
            <a:pPr>
              <a:lnSpc>
                <a:spcPct val="125000"/>
              </a:lnSpc>
              <a:spcBef>
                <a:spcPct val="40000"/>
              </a:spcBef>
              <a:spcAft>
                <a:spcPct val="40000"/>
              </a:spcAft>
              <a:buFont typeface="Wingdings" panose="05000000000000000000" pitchFamily="2" charset="2"/>
              <a:buChar char="l"/>
            </a:pPr>
            <a:r>
              <a:rPr lang="en-US" altLang="zh-CN" sz="3600" dirty="0">
                <a:ea typeface="宋体" panose="02010600030101010101" pitchFamily="2" charset="-122"/>
              </a:rPr>
              <a:t> Total                                     100%</a:t>
            </a:r>
          </a:p>
          <a:p>
            <a:endParaRPr lang="zh-CN" altLang="en-US" sz="3600" dirty="0">
              <a:ea typeface="宋体" panose="02010600030101010101" pitchFamily="2" charset="-122"/>
            </a:endParaRPr>
          </a:p>
        </p:txBody>
      </p:sp>
      <p:sp>
        <p:nvSpPr>
          <p:cNvPr id="13" name="矩形 12">
            <a:extLst>
              <a:ext uri="{FF2B5EF4-FFF2-40B4-BE49-F238E27FC236}">
                <a16:creationId xmlns:a16="http://schemas.microsoft.com/office/drawing/2014/main" id="{586706F0-B621-4F6C-B342-815F9F660E57}"/>
              </a:ext>
            </a:extLst>
          </p:cNvPr>
          <p:cNvSpPr/>
          <p:nvPr/>
        </p:nvSpPr>
        <p:spPr>
          <a:xfrm>
            <a:off x="0" y="1037509"/>
            <a:ext cx="1689098" cy="5382114"/>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课   程  介  绍</a:t>
            </a:r>
            <a:endParaRPr lang="en-US" altLang="zh-CN" b="1" dirty="0">
              <a:solidFill>
                <a:srgbClr val="FFFF00"/>
              </a:solidFill>
              <a:cs typeface="+mn-ea"/>
              <a:sym typeface="+mn-lt"/>
            </a:endParaRPr>
          </a:p>
          <a:p>
            <a:pPr>
              <a:lnSpc>
                <a:spcPct val="120000"/>
              </a:lnSpc>
            </a:pPr>
            <a:endParaRPr lang="en-US" altLang="zh-CN" dirty="0">
              <a:solidFill>
                <a:schemeClr val="bg1"/>
              </a:solidFill>
              <a:cs typeface="+mn-ea"/>
              <a:sym typeface="+mn-lt"/>
            </a:endParaRPr>
          </a:p>
          <a:p>
            <a:pPr>
              <a:lnSpc>
                <a:spcPct val="120000"/>
              </a:lnSpc>
            </a:pPr>
            <a:r>
              <a:rPr lang="zh-CN" altLang="en-US" u="sng" dirty="0">
                <a:solidFill>
                  <a:schemeClr val="bg1"/>
                </a:solidFill>
                <a:cs typeface="+mn-ea"/>
                <a:sym typeface="+mn-lt"/>
              </a:rPr>
              <a:t>课程考核方式</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课程学习资料</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课程参考教材</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为什么是双语</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什么是离散数学</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离散数学能干什么</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课程学习目标</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课程学习要求</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学习小技巧</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64105587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Translation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A7345BEF-1FC1-46FE-B566-1BD496C177A6}"/>
              </a:ext>
            </a:extLst>
          </p:cNvPr>
          <p:cNvSpPr txBox="1">
            <a:spLocks noChangeArrowheads="1"/>
          </p:cNvSpPr>
          <p:nvPr/>
        </p:nvSpPr>
        <p:spPr>
          <a:xfrm>
            <a:off x="2165350" y="2119818"/>
            <a:ext cx="9573066" cy="3316134"/>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1" dirty="0">
                <a:solidFill>
                  <a:srgbClr val="7030A0"/>
                </a:solidFill>
                <a:ea typeface="宋体" panose="02010600030101010101" pitchFamily="2" charset="-122"/>
                <a:cs typeface="Times New Roman" panose="02020603050405020304" pitchFamily="18" charset="0"/>
              </a:rPr>
              <a:t>Steps</a:t>
            </a:r>
            <a:r>
              <a:rPr lang="zh-CN" altLang="en-US" sz="3200" b="1" dirty="0">
                <a:solidFill>
                  <a:srgbClr val="7030A0"/>
                </a:solidFill>
                <a:ea typeface="宋体" panose="02010600030101010101" pitchFamily="2" charset="-122"/>
                <a:cs typeface="Times New Roman" panose="02020603050405020304" pitchFamily="18" charset="0"/>
              </a:rPr>
              <a:t>：</a:t>
            </a:r>
          </a:p>
          <a:p>
            <a:pPr marL="514350" lvl="1" indent="-514350">
              <a:lnSpc>
                <a:spcPct val="100000"/>
              </a:lnSpc>
              <a:buFont typeface="+mj-lt"/>
              <a:buAutoNum type="alphaLcParenR"/>
            </a:pPr>
            <a:r>
              <a:rPr lang="en-US" altLang="zh-CN" sz="2800" b="1" dirty="0">
                <a:ea typeface="宋体" panose="02010600030101010101" pitchFamily="2" charset="-122"/>
                <a:cs typeface="Times New Roman" panose="02020603050405020304" pitchFamily="18" charset="0"/>
              </a:rPr>
              <a:t>Determine whether a given</a:t>
            </a:r>
            <a:r>
              <a:rPr lang="en-US" altLang="zh-CN" sz="2800" b="1" dirty="0">
                <a:solidFill>
                  <a:srgbClr val="FF0000"/>
                </a:solidFill>
                <a:ea typeface="宋体" panose="02010600030101010101" pitchFamily="2" charset="-122"/>
                <a:cs typeface="Times New Roman" panose="02020603050405020304" pitchFamily="18" charset="0"/>
              </a:rPr>
              <a:t> </a:t>
            </a:r>
            <a:r>
              <a:rPr lang="en-US" altLang="zh-CN" sz="2800" b="1" dirty="0">
                <a:solidFill>
                  <a:srgbClr val="0070C0"/>
                </a:solidFill>
                <a:ea typeface="宋体" panose="02010600030101010101" pitchFamily="2" charset="-122"/>
                <a:cs typeface="Times New Roman" panose="02020603050405020304" pitchFamily="18" charset="0"/>
              </a:rPr>
              <a:t>sentence is a proposition</a:t>
            </a:r>
            <a:r>
              <a:rPr lang="zh-CN" altLang="en-US" sz="2800" b="1" dirty="0">
                <a:ea typeface="宋体" panose="02010600030101010101" pitchFamily="2" charset="-122"/>
                <a:cs typeface="Times New Roman" panose="02020603050405020304" pitchFamily="18" charset="0"/>
              </a:rPr>
              <a:t>；</a:t>
            </a:r>
          </a:p>
          <a:p>
            <a:pPr marL="514350" lvl="1" indent="-514350">
              <a:lnSpc>
                <a:spcPct val="100000"/>
              </a:lnSpc>
              <a:buFont typeface="+mj-lt"/>
              <a:buAutoNum type="alphaLcParenR"/>
            </a:pPr>
            <a:r>
              <a:rPr lang="en-US" altLang="zh-CN" sz="2800" b="1" dirty="0">
                <a:ea typeface="宋体" panose="02010600030101010101" pitchFamily="2" charset="-122"/>
                <a:cs typeface="Times New Roman" panose="02020603050405020304" pitchFamily="18" charset="0"/>
              </a:rPr>
              <a:t>Find out the </a:t>
            </a:r>
            <a:r>
              <a:rPr lang="en-US" altLang="zh-CN" sz="2800" b="1" dirty="0">
                <a:solidFill>
                  <a:srgbClr val="0070C0"/>
                </a:solidFill>
                <a:ea typeface="宋体" panose="02010600030101010101" pitchFamily="2" charset="-122"/>
                <a:cs typeface="Times New Roman" panose="02020603050405020304" pitchFamily="18" charset="0"/>
              </a:rPr>
              <a:t>atomic propositions </a:t>
            </a:r>
            <a:r>
              <a:rPr lang="en-US" altLang="zh-CN" sz="2800" b="1" dirty="0">
                <a:ea typeface="宋体" panose="02010600030101010101" pitchFamily="2" charset="-122"/>
                <a:cs typeface="Times New Roman" panose="02020603050405020304" pitchFamily="18" charset="0"/>
              </a:rPr>
              <a:t>and </a:t>
            </a:r>
            <a:r>
              <a:rPr lang="en-US" altLang="zh-CN" sz="2800" b="1" dirty="0">
                <a:solidFill>
                  <a:srgbClr val="0070C0"/>
                </a:solidFill>
                <a:ea typeface="宋体" panose="02010600030101010101" pitchFamily="2" charset="-122"/>
                <a:cs typeface="Times New Roman" panose="02020603050405020304" pitchFamily="18" charset="0"/>
              </a:rPr>
              <a:t>determine the conjunctions </a:t>
            </a:r>
            <a:r>
              <a:rPr lang="en-US" altLang="zh-CN" sz="2800" b="1" dirty="0">
                <a:ea typeface="宋体" panose="02010600030101010101" pitchFamily="2" charset="-122"/>
                <a:cs typeface="Times New Roman" panose="02020603050405020304" pitchFamily="18" charset="0"/>
              </a:rPr>
              <a:t>in sentences as the corresponding </a:t>
            </a:r>
            <a:r>
              <a:rPr lang="en-US" altLang="zh-CN" sz="2800" b="1" dirty="0">
                <a:solidFill>
                  <a:srgbClr val="0070C0"/>
                </a:solidFill>
                <a:ea typeface="宋体" panose="02010600030101010101" pitchFamily="2" charset="-122"/>
                <a:cs typeface="Times New Roman" panose="02020603050405020304" pitchFamily="18" charset="0"/>
              </a:rPr>
              <a:t>connectives</a:t>
            </a:r>
            <a:r>
              <a:rPr lang="zh-CN" altLang="en-US" sz="2800" b="1" dirty="0">
                <a:ea typeface="宋体" panose="02010600030101010101" pitchFamily="2" charset="-122"/>
                <a:cs typeface="Times New Roman" panose="02020603050405020304" pitchFamily="18" charset="0"/>
              </a:rPr>
              <a:t>；</a:t>
            </a:r>
          </a:p>
          <a:p>
            <a:pPr marL="514350" lvl="1" indent="-514350">
              <a:lnSpc>
                <a:spcPct val="100000"/>
              </a:lnSpc>
              <a:buFont typeface="+mj-lt"/>
              <a:buAutoNum type="alphaLcParenR"/>
            </a:pPr>
            <a:r>
              <a:rPr lang="en-US" altLang="zh-CN" sz="2800" b="1" dirty="0">
                <a:ea typeface="宋体" panose="02010600030101010101" pitchFamily="2" charset="-122"/>
                <a:cs typeface="Times New Roman" panose="02020603050405020304" pitchFamily="18" charset="0"/>
              </a:rPr>
              <a:t>Use </a:t>
            </a:r>
            <a:r>
              <a:rPr lang="en-US" altLang="zh-CN" sz="2800" b="1" dirty="0">
                <a:solidFill>
                  <a:srgbClr val="0070C0"/>
                </a:solidFill>
                <a:ea typeface="宋体" panose="02010600030101010101" pitchFamily="2" charset="-122"/>
                <a:cs typeface="Times New Roman" panose="02020603050405020304" pitchFamily="18" charset="0"/>
              </a:rPr>
              <a:t>correct grammar </a:t>
            </a:r>
            <a:r>
              <a:rPr lang="en-US" altLang="zh-CN" sz="2800" b="1" dirty="0">
                <a:ea typeface="宋体" panose="02010600030101010101" pitchFamily="2" charset="-122"/>
                <a:cs typeface="Times New Roman" panose="02020603050405020304" pitchFamily="18" charset="0"/>
              </a:rPr>
              <a:t>to represent the original proposition as a formula made up of </a:t>
            </a:r>
            <a:r>
              <a:rPr lang="en-US" altLang="zh-CN" sz="2800" b="1" dirty="0">
                <a:solidFill>
                  <a:srgbClr val="0070C0"/>
                </a:solidFill>
                <a:ea typeface="宋体" panose="02010600030101010101" pitchFamily="2" charset="-122"/>
                <a:cs typeface="Times New Roman" panose="02020603050405020304" pitchFamily="18" charset="0"/>
              </a:rPr>
              <a:t>atomic propositions, connectives and parentheses</a:t>
            </a:r>
            <a:r>
              <a:rPr lang="zh-CN" altLang="en-US" sz="2800" b="1" dirty="0">
                <a:solidFill>
                  <a:srgbClr val="0070C0"/>
                </a:solidFill>
                <a:ea typeface="宋体" panose="02010600030101010101" pitchFamily="2" charset="-122"/>
                <a:cs typeface="Times New Roman" panose="02020603050405020304" pitchFamily="18" charset="0"/>
              </a:rPr>
              <a:t>（括号）</a:t>
            </a:r>
            <a:r>
              <a:rPr lang="en-US" altLang="zh-CN" sz="2800" b="1" dirty="0">
                <a:ea typeface="宋体" panose="02010600030101010101" pitchFamily="2" charset="-122"/>
                <a:cs typeface="Times New Roman" panose="02020603050405020304" pitchFamily="18" charset="0"/>
              </a:rPr>
              <a:t>.</a:t>
            </a:r>
            <a:endParaRPr lang="zh-CN" altLang="en-US" sz="2800" b="1" dirty="0">
              <a:ea typeface="宋体"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168D8B2C-EB40-4AF2-B9FF-2A1B0758F9CC}"/>
              </a:ext>
            </a:extLst>
          </p:cNvPr>
          <p:cNvSpPr/>
          <p:nvPr/>
        </p:nvSpPr>
        <p:spPr>
          <a:xfrm>
            <a:off x="2165350" y="1474493"/>
            <a:ext cx="9494386" cy="584775"/>
          </a:xfrm>
          <a:prstGeom prst="rect">
            <a:avLst/>
          </a:prstGeom>
        </p:spPr>
        <p:txBody>
          <a:bodyPr wrap="square">
            <a:spAutoFit/>
          </a:bodyPr>
          <a:lstStyle/>
          <a:p>
            <a:r>
              <a:rPr lang="en-US" altLang="zh-CN" sz="3200" b="1" dirty="0">
                <a:solidFill>
                  <a:srgbClr val="C00000"/>
                </a:solidFill>
                <a:ea typeface="宋体" panose="02010600030101010101" pitchFamily="2" charset="-122"/>
              </a:rPr>
              <a:t>Translation </a:t>
            </a:r>
            <a:r>
              <a:rPr lang="en-US" altLang="zh-CN" sz="3200" b="1" dirty="0">
                <a:ea typeface="宋体" panose="02010600030101010101" pitchFamily="2" charset="-122"/>
              </a:rPr>
              <a:t> </a:t>
            </a:r>
            <a:r>
              <a:rPr lang="en-US" altLang="zh-CN" sz="3200" b="1" i="1" dirty="0">
                <a:ea typeface="宋体" panose="02010600030101010101" pitchFamily="2" charset="-122"/>
              </a:rPr>
              <a:t>from</a:t>
            </a:r>
            <a:r>
              <a:rPr lang="zh-CN" altLang="en-US" sz="3200" b="1" i="1" dirty="0">
                <a:ea typeface="宋体" panose="02010600030101010101" pitchFamily="2" charset="-122"/>
              </a:rPr>
              <a:t> </a:t>
            </a:r>
            <a:r>
              <a:rPr lang="en-US" altLang="zh-CN" sz="3200" b="1" i="1" dirty="0">
                <a:ea typeface="宋体" panose="02010600030101010101" pitchFamily="2" charset="-122"/>
              </a:rPr>
              <a:t>sentence to logical expression</a:t>
            </a:r>
            <a:endParaRPr lang="zh-CN" altLang="en-US" sz="3200" dirty="0"/>
          </a:p>
        </p:txBody>
      </p:sp>
      <p:sp>
        <p:nvSpPr>
          <p:cNvPr id="14" name="矩形 13">
            <a:extLst>
              <a:ext uri="{FF2B5EF4-FFF2-40B4-BE49-F238E27FC236}">
                <a16:creationId xmlns:a16="http://schemas.microsoft.com/office/drawing/2014/main" id="{BFEB8695-5F1B-4611-9420-2DD2C42D9654}"/>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命题翻译</a:t>
            </a:r>
            <a:endParaRPr lang="en-US" altLang="zh-CN" u="sng" dirty="0">
              <a:solidFill>
                <a:schemeClr val="bg1"/>
              </a:solidFill>
              <a:cs typeface="+mn-ea"/>
              <a:sym typeface="+mn-lt"/>
            </a:endParaRPr>
          </a:p>
        </p:txBody>
      </p:sp>
    </p:spTree>
    <p:extLst>
      <p:ext uri="{BB962C8B-B14F-4D97-AF65-F5344CB8AC3E}">
        <p14:creationId xmlns:p14="http://schemas.microsoft.com/office/powerpoint/2010/main" val="131910198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 calcmode="lin" valueType="num">
                                      <p:cBhvr additive="base">
                                        <p:cTn id="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870AA84C-F184-4AE4-8CCE-47CD711EA5C6}"/>
              </a:ext>
            </a:extLst>
          </p:cNvPr>
          <p:cNvSpPr/>
          <p:nvPr/>
        </p:nvSpPr>
        <p:spPr>
          <a:xfrm>
            <a:off x="2133600" y="1591128"/>
            <a:ext cx="9682843" cy="4771571"/>
          </a:xfrm>
          <a:prstGeom prst="roundRect">
            <a:avLst>
              <a:gd name="adj" fmla="val 2042"/>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6" name="矩形: 圆顶角 15">
            <a:extLst>
              <a:ext uri="{FF2B5EF4-FFF2-40B4-BE49-F238E27FC236}">
                <a16:creationId xmlns:a16="http://schemas.microsoft.com/office/drawing/2014/main" id="{9E9691B7-1E6A-499C-968E-32E3A40CA210}"/>
              </a:ext>
            </a:extLst>
          </p:cNvPr>
          <p:cNvSpPr/>
          <p:nvPr/>
        </p:nvSpPr>
        <p:spPr>
          <a:xfrm>
            <a:off x="2133594" y="1313541"/>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Translation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63096D71-31D9-4229-A9B0-63331ACB2907}"/>
              </a:ext>
            </a:extLst>
          </p:cNvPr>
          <p:cNvSpPr txBox="1">
            <a:spLocks noChangeArrowheads="1"/>
          </p:cNvSpPr>
          <p:nvPr/>
        </p:nvSpPr>
        <p:spPr>
          <a:xfrm>
            <a:off x="2660830" y="1743524"/>
            <a:ext cx="8001000" cy="5137021"/>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ea typeface="宋体" panose="02010600030101010101" pitchFamily="2" charset="-122"/>
                <a:cs typeface="Times New Roman" panose="02020603050405020304" pitchFamily="18" charset="0"/>
              </a:rPr>
              <a:t>Translate the following propositions</a:t>
            </a:r>
            <a:r>
              <a:rPr lang="zh-CN" altLang="en-US" b="1" dirty="0">
                <a:ea typeface="宋体" panose="02010600030101010101" pitchFamily="2" charset="-122"/>
                <a:cs typeface="Times New Roman" panose="02020603050405020304" pitchFamily="18" charset="0"/>
              </a:rPr>
              <a:t>：</a:t>
            </a:r>
          </a:p>
          <a:p>
            <a:pPr lvl="1">
              <a:buClr>
                <a:schemeClr val="tx1"/>
              </a:buClr>
              <a:buFontTx/>
              <a:buNone/>
            </a:pPr>
            <a:r>
              <a:rPr lang="en-US" altLang="zh-CN" b="1" dirty="0">
                <a:ea typeface="宋体" panose="02010600030101010101" pitchFamily="2" charset="-122"/>
                <a:cs typeface="Times New Roman" panose="02020603050405020304" pitchFamily="18" charset="0"/>
              </a:rPr>
              <a:t>(1) He is clever </a:t>
            </a:r>
            <a:r>
              <a:rPr lang="en-US" altLang="zh-CN" b="1" dirty="0">
                <a:solidFill>
                  <a:srgbClr val="0070C0"/>
                </a:solidFill>
                <a:ea typeface="宋体" panose="02010600030101010101" pitchFamily="2" charset="-122"/>
                <a:cs typeface="Times New Roman" panose="02020603050405020304" pitchFamily="18" charset="0"/>
              </a:rPr>
              <a:t>and</a:t>
            </a:r>
            <a:r>
              <a:rPr lang="en-US" altLang="zh-CN" b="1" dirty="0">
                <a:ea typeface="宋体" panose="02010600030101010101" pitchFamily="2" charset="-122"/>
                <a:cs typeface="Times New Roman" panose="02020603050405020304" pitchFamily="18" charset="0"/>
              </a:rPr>
              <a:t> diligent.</a:t>
            </a:r>
            <a:endParaRPr lang="zh-CN" altLang="en-US" b="1" dirty="0">
              <a:ea typeface="宋体" panose="02010600030101010101" pitchFamily="2" charset="-122"/>
              <a:cs typeface="Times New Roman" panose="02020603050405020304" pitchFamily="18" charset="0"/>
            </a:endParaRPr>
          </a:p>
          <a:p>
            <a:pPr lvl="1">
              <a:buClr>
                <a:schemeClr val="tx1"/>
              </a:buClr>
              <a:buFontTx/>
              <a:buNone/>
            </a:pPr>
            <a:r>
              <a:rPr lang="en-US" altLang="zh-CN" b="1" dirty="0">
                <a:ea typeface="宋体" panose="02010600030101010101" pitchFamily="2" charset="-122"/>
                <a:cs typeface="Times New Roman" panose="02020603050405020304" pitchFamily="18" charset="0"/>
              </a:rPr>
              <a:t>(2) He is clever </a:t>
            </a:r>
            <a:r>
              <a:rPr lang="en-US" altLang="zh-CN" b="1" dirty="0">
                <a:solidFill>
                  <a:srgbClr val="0070C0"/>
                </a:solidFill>
                <a:ea typeface="宋体" panose="02010600030101010101" pitchFamily="2" charset="-122"/>
                <a:cs typeface="Times New Roman" panose="02020603050405020304" pitchFamily="18" charset="0"/>
              </a:rPr>
              <a:t>but not </a:t>
            </a:r>
            <a:r>
              <a:rPr lang="en-US" altLang="zh-CN" b="1" dirty="0">
                <a:ea typeface="宋体" panose="02010600030101010101" pitchFamily="2" charset="-122"/>
                <a:cs typeface="Times New Roman" panose="02020603050405020304" pitchFamily="18" charset="0"/>
              </a:rPr>
              <a:t>diligent.</a:t>
            </a:r>
            <a:endParaRPr lang="zh-CN" altLang="en-US" b="1" dirty="0">
              <a:ea typeface="宋体" panose="02010600030101010101" pitchFamily="2" charset="-122"/>
              <a:cs typeface="Times New Roman" panose="02020603050405020304" pitchFamily="18" charset="0"/>
            </a:endParaRPr>
          </a:p>
          <a:p>
            <a:pPr>
              <a:buFontTx/>
              <a:buNone/>
            </a:pPr>
            <a:r>
              <a:rPr lang="en-US" altLang="zh-CN" b="1" i="1" dirty="0">
                <a:solidFill>
                  <a:srgbClr val="7030A0"/>
                </a:solidFill>
                <a:ea typeface="宋体" panose="02010600030101010101" pitchFamily="2" charset="-122"/>
                <a:cs typeface="Times New Roman" panose="02020603050405020304" pitchFamily="18" charset="0"/>
              </a:rPr>
              <a:t>Solution</a:t>
            </a:r>
            <a:r>
              <a:rPr lang="zh-CN" altLang="en-US" b="1" i="1" dirty="0">
                <a:solidFill>
                  <a:srgbClr val="7030A0"/>
                </a:solidFill>
                <a:ea typeface="宋体" panose="02010600030101010101" pitchFamily="2" charset="-122"/>
                <a:cs typeface="Times New Roman" panose="02020603050405020304" pitchFamily="18" charset="0"/>
              </a:rPr>
              <a:t>：</a:t>
            </a:r>
          </a:p>
          <a:p>
            <a:r>
              <a:rPr lang="en-US" altLang="zh-CN" b="1" dirty="0">
                <a:ea typeface="宋体" panose="02010600030101010101" pitchFamily="2" charset="-122"/>
                <a:cs typeface="Times New Roman" panose="02020603050405020304" pitchFamily="18" charset="0"/>
              </a:rPr>
              <a:t>Atomic proposition  </a:t>
            </a:r>
          </a:p>
          <a:p>
            <a:pPr lvl="1"/>
            <a:r>
              <a:rPr lang="en-US" altLang="zh-CN" b="1" i="1" dirty="0">
                <a:ea typeface="宋体" panose="02010600030101010101" pitchFamily="2" charset="-122"/>
                <a:cs typeface="Times New Roman" panose="02020603050405020304" pitchFamily="18" charset="0"/>
              </a:rPr>
              <a:t>P</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He is clever.</a:t>
            </a:r>
          </a:p>
          <a:p>
            <a:pPr lvl="1"/>
            <a:r>
              <a:rPr lang="en-US" altLang="zh-CN" b="1" i="1" dirty="0">
                <a:ea typeface="宋体" panose="02010600030101010101" pitchFamily="2" charset="-122"/>
                <a:cs typeface="Times New Roman" panose="02020603050405020304" pitchFamily="18" charset="0"/>
              </a:rPr>
              <a:t>Q</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He is diligent.</a:t>
            </a:r>
            <a:endParaRPr lang="zh-CN" altLang="en-US" b="1" dirty="0">
              <a:ea typeface="宋体" panose="02010600030101010101" pitchFamily="2" charset="-122"/>
              <a:cs typeface="Times New Roman" panose="02020603050405020304" pitchFamily="18" charset="0"/>
            </a:endParaRPr>
          </a:p>
          <a:p>
            <a:pPr>
              <a:buFontTx/>
              <a:buNone/>
            </a:pPr>
            <a:r>
              <a:rPr lang="en-US" altLang="zh-CN" b="1" dirty="0">
                <a:ea typeface="宋体" panose="02010600030101010101" pitchFamily="2" charset="-122"/>
                <a:cs typeface="Times New Roman" panose="02020603050405020304" pitchFamily="18" charset="0"/>
              </a:rPr>
              <a:t>so</a:t>
            </a:r>
            <a:r>
              <a:rPr lang="zh-CN" altLang="en-US" b="1" dirty="0">
                <a:ea typeface="宋体" panose="02010600030101010101" pitchFamily="2" charset="-122"/>
                <a:cs typeface="Times New Roman" panose="02020603050405020304" pitchFamily="18" charset="0"/>
              </a:rPr>
              <a:t>：</a:t>
            </a:r>
          </a:p>
          <a:p>
            <a:pPr>
              <a:buFontTx/>
              <a:buNone/>
            </a:pPr>
            <a:r>
              <a:rPr lang="zh-CN" altLang="en-US" b="1" dirty="0">
                <a:ea typeface="宋体" panose="02010600030101010101" pitchFamily="2" charset="-122"/>
                <a:cs typeface="Times New Roman" panose="02020603050405020304" pitchFamily="18" charset="0"/>
              </a:rPr>
              <a:t>          </a:t>
            </a:r>
            <a:r>
              <a:rPr lang="en-US" altLang="zh-CN" b="1" dirty="0">
                <a:ea typeface="宋体" panose="02010600030101010101" pitchFamily="2" charset="-122"/>
                <a:cs typeface="Times New Roman" panose="02020603050405020304" pitchFamily="18" charset="0"/>
              </a:rPr>
              <a:t>(1) </a:t>
            </a:r>
            <a:r>
              <a:rPr lang="en-US" altLang="zh-CN" b="1" i="1" dirty="0">
                <a:ea typeface="宋体" panose="02010600030101010101" pitchFamily="2" charset="-122"/>
                <a:cs typeface="Times New Roman" panose="02020603050405020304" pitchFamily="18" charset="0"/>
              </a:rPr>
              <a:t>P </a:t>
            </a:r>
            <a:r>
              <a:rPr lang="zh-CN" altLang="en-US" b="1" dirty="0">
                <a:ea typeface="宋体" panose="02010600030101010101" pitchFamily="2" charset="-122"/>
                <a:cs typeface="Times New Roman" panose="02020603050405020304" pitchFamily="18" charset="0"/>
              </a:rPr>
              <a:t>∧</a:t>
            </a:r>
            <a:r>
              <a:rPr lang="en-US" altLang="zh-CN" b="1" i="1" dirty="0">
                <a:ea typeface="宋体" panose="02010600030101010101" pitchFamily="2" charset="-122"/>
                <a:cs typeface="Times New Roman" panose="02020603050405020304" pitchFamily="18" charset="0"/>
              </a:rPr>
              <a:t> Q</a:t>
            </a:r>
          </a:p>
          <a:p>
            <a:pPr>
              <a:buFontTx/>
              <a:buNone/>
            </a:pPr>
            <a:r>
              <a:rPr lang="zh-CN" altLang="en-US" b="1" dirty="0">
                <a:ea typeface="宋体" panose="02010600030101010101" pitchFamily="2" charset="-122"/>
                <a:cs typeface="Times New Roman" panose="02020603050405020304" pitchFamily="18" charset="0"/>
              </a:rPr>
              <a:t>          </a:t>
            </a:r>
            <a:r>
              <a:rPr lang="en-US" altLang="zh-CN" b="1" dirty="0">
                <a:ea typeface="宋体" panose="02010600030101010101" pitchFamily="2" charset="-122"/>
                <a:cs typeface="Times New Roman" panose="02020603050405020304" pitchFamily="18" charset="0"/>
              </a:rPr>
              <a:t>(2) </a:t>
            </a:r>
            <a:r>
              <a:rPr lang="en-US" altLang="zh-CN" b="1" i="1" dirty="0">
                <a:ea typeface="宋体" panose="02010600030101010101" pitchFamily="2" charset="-122"/>
                <a:cs typeface="Times New Roman" panose="02020603050405020304" pitchFamily="18" charset="0"/>
              </a:rPr>
              <a:t>P </a:t>
            </a:r>
            <a:r>
              <a:rPr lang="zh-CN" altLang="en-US" b="1" dirty="0">
                <a:ea typeface="宋体" panose="02010600030101010101" pitchFamily="2" charset="-122"/>
                <a:cs typeface="Times New Roman" panose="02020603050405020304" pitchFamily="18" charset="0"/>
              </a:rPr>
              <a:t>∧</a:t>
            </a:r>
            <a:r>
              <a:rPr lang="en-US" altLang="zh-CN" b="1" i="1" dirty="0">
                <a:ea typeface="宋体" panose="02010600030101010101" pitchFamily="2" charset="-122"/>
                <a:cs typeface="Times New Roman" panose="02020603050405020304" pitchFamily="18" charset="0"/>
              </a:rPr>
              <a:t> ¬Q</a:t>
            </a:r>
          </a:p>
        </p:txBody>
      </p:sp>
      <p:sp>
        <p:nvSpPr>
          <p:cNvPr id="14" name="矩形 13">
            <a:extLst>
              <a:ext uri="{FF2B5EF4-FFF2-40B4-BE49-F238E27FC236}">
                <a16:creationId xmlns:a16="http://schemas.microsoft.com/office/drawing/2014/main" id="{272DD682-158C-4BAD-81AA-95CAB93C0101}"/>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命题翻译</a:t>
            </a:r>
            <a:endParaRPr lang="en-US" altLang="zh-CN" u="sng" dirty="0">
              <a:solidFill>
                <a:schemeClr val="bg1"/>
              </a:solidFill>
              <a:cs typeface="+mn-ea"/>
              <a:sym typeface="+mn-lt"/>
            </a:endParaRPr>
          </a:p>
        </p:txBody>
      </p:sp>
    </p:spTree>
    <p:extLst>
      <p:ext uri="{BB962C8B-B14F-4D97-AF65-F5344CB8AC3E}">
        <p14:creationId xmlns:p14="http://schemas.microsoft.com/office/powerpoint/2010/main" val="311043265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additive="base">
                                        <p:cTn id="1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additive="base">
                                        <p:cTn id="21"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anim calcmode="lin" valueType="num">
                                      <p:cBhvr additive="base">
                                        <p:cTn id="25"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xEl>
                                              <p:pRg st="5" end="5"/>
                                            </p:txEl>
                                          </p:spTgt>
                                        </p:tgtEl>
                                        <p:attrNameLst>
                                          <p:attrName>style.visibility</p:attrName>
                                        </p:attrNameLst>
                                      </p:cBhvr>
                                      <p:to>
                                        <p:strVal val="visible"/>
                                      </p:to>
                                    </p:set>
                                    <p:anim calcmode="lin" valueType="num">
                                      <p:cBhvr additive="base">
                                        <p:cTn id="29"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xEl>
                                              <p:pRg st="6" end="6"/>
                                            </p:txEl>
                                          </p:spTgt>
                                        </p:tgtEl>
                                        <p:attrNameLst>
                                          <p:attrName>style.visibility</p:attrName>
                                        </p:attrNameLst>
                                      </p:cBhvr>
                                      <p:to>
                                        <p:strVal val="visible"/>
                                      </p:to>
                                    </p:set>
                                    <p:anim calcmode="lin" valueType="num">
                                      <p:cBhvr additive="base">
                                        <p:cTn id="33"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xEl>
                                              <p:pRg st="7" end="7"/>
                                            </p:txEl>
                                          </p:spTgt>
                                        </p:tgtEl>
                                        <p:attrNameLst>
                                          <p:attrName>style.visibility</p:attrName>
                                        </p:attrNameLst>
                                      </p:cBhvr>
                                      <p:to>
                                        <p:strVal val="visible"/>
                                      </p:to>
                                    </p:set>
                                    <p:anim calcmode="lin" valueType="num">
                                      <p:cBhvr additive="base">
                                        <p:cTn id="39"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2">
                                            <p:txEl>
                                              <p:pRg st="8" end="8"/>
                                            </p:txEl>
                                          </p:spTgt>
                                        </p:tgtEl>
                                        <p:attrNameLst>
                                          <p:attrName>style.visibility</p:attrName>
                                        </p:attrNameLst>
                                      </p:cBhvr>
                                      <p:to>
                                        <p:strVal val="visible"/>
                                      </p:to>
                                    </p:set>
                                    <p:anim calcmode="lin" valueType="num">
                                      <p:cBhvr additive="base">
                                        <p:cTn id="45"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2">
                                            <p:txEl>
                                              <p:pRg st="9" end="9"/>
                                            </p:txEl>
                                          </p:spTgt>
                                        </p:tgtEl>
                                        <p:attrNameLst>
                                          <p:attrName>style.visibility</p:attrName>
                                        </p:attrNameLst>
                                      </p:cBhvr>
                                      <p:to>
                                        <p:strVal val="visible"/>
                                      </p:to>
                                    </p:set>
                                    <p:anim calcmode="lin" valueType="num">
                                      <p:cBhvr additive="base">
                                        <p:cTn id="51" dur="500" fill="hold"/>
                                        <p:tgtEl>
                                          <p:spTgt spid="12">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5829F21A-5F2F-4418-A360-36821EC154F4}"/>
              </a:ext>
            </a:extLst>
          </p:cNvPr>
          <p:cNvSpPr/>
          <p:nvPr/>
        </p:nvSpPr>
        <p:spPr>
          <a:xfrm>
            <a:off x="2133600" y="1591128"/>
            <a:ext cx="9682843" cy="5000172"/>
          </a:xfrm>
          <a:prstGeom prst="roundRect">
            <a:avLst>
              <a:gd name="adj" fmla="val 2042"/>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6" name="矩形: 圆顶角 15">
            <a:extLst>
              <a:ext uri="{FF2B5EF4-FFF2-40B4-BE49-F238E27FC236}">
                <a16:creationId xmlns:a16="http://schemas.microsoft.com/office/drawing/2014/main" id="{446626CA-993C-4078-806A-86E6A67F3A38}"/>
              </a:ext>
            </a:extLst>
          </p:cNvPr>
          <p:cNvSpPr/>
          <p:nvPr/>
        </p:nvSpPr>
        <p:spPr>
          <a:xfrm>
            <a:off x="2133594" y="1313541"/>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Translation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Rectangle 3">
            <a:extLst>
              <a:ext uri="{FF2B5EF4-FFF2-40B4-BE49-F238E27FC236}">
                <a16:creationId xmlns:a16="http://schemas.microsoft.com/office/drawing/2014/main" id="{BE7CC997-3326-4571-B110-38D60AB3F76E}"/>
              </a:ext>
            </a:extLst>
          </p:cNvPr>
          <p:cNvSpPr txBox="1">
            <a:spLocks noChangeArrowheads="1"/>
          </p:cNvSpPr>
          <p:nvPr/>
        </p:nvSpPr>
        <p:spPr>
          <a:xfrm>
            <a:off x="2481579" y="1817688"/>
            <a:ext cx="8836841"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b="1" dirty="0">
                <a:ea typeface="宋体" panose="02010600030101010101" pitchFamily="2" charset="-122"/>
                <a:cs typeface="Times New Roman" panose="02020603050405020304" pitchFamily="18" charset="0"/>
              </a:rPr>
              <a:t> I will go to the cinema </a:t>
            </a:r>
            <a:r>
              <a:rPr lang="en-US" altLang="zh-CN" b="1" dirty="0">
                <a:solidFill>
                  <a:srgbClr val="FF0000"/>
                </a:solidFill>
                <a:ea typeface="宋体" panose="02010600030101010101" pitchFamily="2" charset="-122"/>
                <a:cs typeface="Times New Roman" panose="02020603050405020304" pitchFamily="18" charset="0"/>
              </a:rPr>
              <a:t>unless</a:t>
            </a:r>
            <a:r>
              <a:rPr lang="en-US" altLang="zh-CN" b="1" dirty="0">
                <a:ea typeface="宋体" panose="02010600030101010101" pitchFamily="2" charset="-122"/>
                <a:cs typeface="Times New Roman" panose="02020603050405020304" pitchFamily="18" charset="0"/>
              </a:rPr>
              <a:t> I have no time</a:t>
            </a:r>
            <a:endParaRPr lang="zh-CN" altLang="en-US" b="1" dirty="0">
              <a:ea typeface="宋体" panose="02010600030101010101" pitchFamily="2" charset="-122"/>
              <a:cs typeface="Times New Roman" panose="02020603050405020304" pitchFamily="18" charset="0"/>
            </a:endParaRPr>
          </a:p>
          <a:p>
            <a:pPr lvl="1"/>
            <a:r>
              <a:rPr lang="en-US" altLang="zh-CN" b="1" i="1" dirty="0">
                <a:ea typeface="宋体" panose="02010600030101010101" pitchFamily="2" charset="-122"/>
                <a:cs typeface="Times New Roman" panose="02020603050405020304" pitchFamily="18" charset="0"/>
              </a:rPr>
              <a:t>A</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I have no time.</a:t>
            </a:r>
            <a:endParaRPr lang="zh-CN" altLang="en-US" b="1" dirty="0">
              <a:ea typeface="宋体" panose="02010600030101010101" pitchFamily="2" charset="-122"/>
              <a:cs typeface="Times New Roman" panose="02020603050405020304" pitchFamily="18" charset="0"/>
            </a:endParaRPr>
          </a:p>
          <a:p>
            <a:pPr lvl="1"/>
            <a:r>
              <a:rPr lang="en-US" altLang="zh-CN" b="1" i="1" dirty="0">
                <a:ea typeface="宋体" panose="02010600030101010101" pitchFamily="2" charset="-122"/>
                <a:cs typeface="Times New Roman" panose="02020603050405020304" pitchFamily="18" charset="0"/>
              </a:rPr>
              <a:t>B</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I will go to the cinema.</a:t>
            </a:r>
            <a:endParaRPr lang="zh-CN" altLang="en-US" b="1" dirty="0">
              <a:ea typeface="宋体" panose="02010600030101010101" pitchFamily="2" charset="-122"/>
              <a:cs typeface="Times New Roman" panose="02020603050405020304" pitchFamily="18" charset="0"/>
            </a:endParaRPr>
          </a:p>
          <a:p>
            <a:pPr lvl="1"/>
            <a:r>
              <a:rPr lang="en-US" altLang="zh-CN" b="1" dirty="0">
                <a:ea typeface="宋体" panose="02010600030101010101" pitchFamily="2" charset="-122"/>
                <a:cs typeface="Times New Roman" panose="02020603050405020304" pitchFamily="18" charset="0"/>
              </a:rPr>
              <a:t>Translated as </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 </a:t>
            </a:r>
            <a:r>
              <a:rPr lang="en-US" altLang="zh-CN" b="1" i="1" dirty="0">
                <a:ea typeface="宋体" panose="02010600030101010101" pitchFamily="2" charset="-122"/>
                <a:cs typeface="Times New Roman" panose="02020603050405020304" pitchFamily="18" charset="0"/>
              </a:rPr>
              <a:t>A→ B</a:t>
            </a:r>
          </a:p>
          <a:p>
            <a:pPr marL="0" indent="0">
              <a:buNone/>
            </a:pPr>
            <a:r>
              <a:rPr lang="en-US" altLang="zh-CN" b="1" i="1" dirty="0">
                <a:solidFill>
                  <a:schemeClr val="accent6"/>
                </a:solidFill>
                <a:ea typeface="宋体" panose="02010600030101010101" pitchFamily="2" charset="-122"/>
                <a:cs typeface="Times New Roman" panose="02020603050405020304" pitchFamily="18" charset="0"/>
              </a:rPr>
              <a:t>P→ Q </a:t>
            </a:r>
            <a:r>
              <a:rPr lang="en-US" altLang="zh-CN" b="1" dirty="0">
                <a:solidFill>
                  <a:schemeClr val="accent6"/>
                </a:solidFill>
                <a:ea typeface="宋体" panose="02010600030101010101" pitchFamily="2" charset="-122"/>
                <a:cs typeface="Times New Roman" panose="02020603050405020304" pitchFamily="18" charset="0"/>
              </a:rPr>
              <a:t>,</a:t>
            </a:r>
            <a:r>
              <a:rPr lang="en-US" altLang="zh-CN" b="1" i="1" dirty="0">
                <a:solidFill>
                  <a:schemeClr val="accent6"/>
                </a:solidFill>
                <a:ea typeface="宋体" panose="02010600030101010101" pitchFamily="2" charset="-122"/>
                <a:cs typeface="Times New Roman" panose="02020603050405020304" pitchFamily="18" charset="0"/>
              </a:rPr>
              <a:t> </a:t>
            </a:r>
            <a:r>
              <a:rPr lang="en-US" altLang="zh-CN" b="1" dirty="0">
                <a:solidFill>
                  <a:schemeClr val="accent6"/>
                </a:solidFill>
                <a:ea typeface="宋体" panose="02010600030101010101" pitchFamily="2" charset="-122"/>
                <a:cs typeface="Times New Roman" panose="02020603050405020304" pitchFamily="18" charset="0"/>
              </a:rPr>
              <a:t> </a:t>
            </a:r>
            <a:r>
              <a:rPr lang="en-US" altLang="zh-CN" b="1" dirty="0">
                <a:ea typeface="宋体" panose="02010600030101010101" pitchFamily="2" charset="-122"/>
                <a:cs typeface="Times New Roman" panose="02020603050405020304" pitchFamily="18" charset="0"/>
              </a:rPr>
              <a:t>can be translated to </a:t>
            </a:r>
            <a:r>
              <a:rPr lang="en-US" altLang="zh-CN" b="1" dirty="0">
                <a:solidFill>
                  <a:schemeClr val="accent6"/>
                </a:solidFill>
                <a:ea typeface="宋体" panose="02010600030101010101" pitchFamily="2" charset="-122"/>
                <a:cs typeface="Times New Roman" panose="02020603050405020304" pitchFamily="18" charset="0"/>
              </a:rPr>
              <a:t>“</a:t>
            </a:r>
            <a:r>
              <a:rPr lang="en-US" altLang="zh-CN" b="1" i="1" dirty="0">
                <a:solidFill>
                  <a:schemeClr val="accent6"/>
                </a:solidFill>
                <a:ea typeface="宋体" panose="02010600030101010101" pitchFamily="2" charset="-122"/>
                <a:cs typeface="Times New Roman" panose="02020603050405020304" pitchFamily="18" charset="0"/>
              </a:rPr>
              <a:t>Q </a:t>
            </a:r>
            <a:r>
              <a:rPr lang="en-US" altLang="zh-CN" b="1" dirty="0">
                <a:solidFill>
                  <a:schemeClr val="accent6"/>
                </a:solidFill>
                <a:ea typeface="宋体" panose="02010600030101010101" pitchFamily="2" charset="-122"/>
                <a:cs typeface="Times New Roman" panose="02020603050405020304" pitchFamily="18" charset="0"/>
              </a:rPr>
              <a:t>unless</a:t>
            </a:r>
            <a:r>
              <a:rPr lang="en-US" altLang="zh-CN" b="1" i="1" dirty="0">
                <a:solidFill>
                  <a:schemeClr val="accent6"/>
                </a:solidFill>
                <a:ea typeface="宋体" panose="02010600030101010101" pitchFamily="2" charset="-122"/>
                <a:cs typeface="Times New Roman" panose="02020603050405020304" pitchFamily="18" charset="0"/>
              </a:rPr>
              <a:t> </a:t>
            </a:r>
            <a:r>
              <a:rPr lang="en-US" altLang="zh-CN" b="1" dirty="0">
                <a:solidFill>
                  <a:schemeClr val="accent6"/>
                </a:solidFill>
                <a:ea typeface="宋体" panose="02010600030101010101" pitchFamily="2" charset="-122"/>
                <a:cs typeface="Times New Roman" panose="02020603050405020304" pitchFamily="18" charset="0"/>
              </a:rPr>
              <a:t>¬</a:t>
            </a:r>
            <a:r>
              <a:rPr lang="en-US" altLang="zh-CN" b="1" i="1" dirty="0">
                <a:solidFill>
                  <a:schemeClr val="accent6"/>
                </a:solidFill>
                <a:ea typeface="宋体" panose="02010600030101010101" pitchFamily="2" charset="-122"/>
                <a:cs typeface="Times New Roman" panose="02020603050405020304" pitchFamily="18" charset="0"/>
              </a:rPr>
              <a:t> P</a:t>
            </a:r>
            <a:r>
              <a:rPr lang="en-US" altLang="zh-CN" b="1" dirty="0">
                <a:solidFill>
                  <a:schemeClr val="accent6"/>
                </a:solidFill>
                <a:ea typeface="宋体" panose="02010600030101010101" pitchFamily="2" charset="-122"/>
                <a:cs typeface="Times New Roman" panose="02020603050405020304" pitchFamily="18" charset="0"/>
              </a:rPr>
              <a:t>”</a:t>
            </a:r>
          </a:p>
          <a:p>
            <a:endParaRPr lang="en-US" altLang="zh-CN" b="1" dirty="0">
              <a:ea typeface="宋体" panose="02010600030101010101" pitchFamily="2" charset="-122"/>
              <a:cs typeface="Times New Roman" panose="02020603050405020304" pitchFamily="18" charset="0"/>
            </a:endParaRPr>
          </a:p>
          <a:p>
            <a:pPr>
              <a:buFont typeface="Wingdings" panose="05000000000000000000" pitchFamily="2" charset="2"/>
              <a:buChar char="l"/>
            </a:pPr>
            <a:r>
              <a:rPr lang="en-US" altLang="zh-CN" b="1" dirty="0">
                <a:ea typeface="宋体" panose="02010600030101010101" pitchFamily="2" charset="-122"/>
                <a:cs typeface="Times New Roman" panose="02020603050405020304" pitchFamily="18" charset="0"/>
              </a:rPr>
              <a:t> I won't admit you're right </a:t>
            </a:r>
            <a:r>
              <a:rPr lang="en-US" altLang="zh-CN" b="1" dirty="0">
                <a:solidFill>
                  <a:srgbClr val="FF0000"/>
                </a:solidFill>
                <a:ea typeface="宋体" panose="02010600030101010101" pitchFamily="2" charset="-122"/>
                <a:cs typeface="Times New Roman" panose="02020603050405020304" pitchFamily="18" charset="0"/>
              </a:rPr>
              <a:t>unless</a:t>
            </a:r>
            <a:r>
              <a:rPr lang="en-US" altLang="zh-CN" b="1" dirty="0">
                <a:ea typeface="宋体" panose="02010600030101010101" pitchFamily="2" charset="-122"/>
                <a:cs typeface="Times New Roman" panose="02020603050405020304" pitchFamily="18" charset="0"/>
              </a:rPr>
              <a:t> the Sun rises in the west</a:t>
            </a:r>
            <a:endParaRPr lang="zh-CN" altLang="en-US" b="1" dirty="0">
              <a:ea typeface="宋体" panose="02010600030101010101" pitchFamily="2" charset="-122"/>
              <a:cs typeface="Times New Roman" panose="02020603050405020304" pitchFamily="18" charset="0"/>
            </a:endParaRPr>
          </a:p>
          <a:p>
            <a:pPr lvl="1"/>
            <a:r>
              <a:rPr lang="en-US" altLang="zh-CN" b="1" i="1" dirty="0">
                <a:ea typeface="宋体" panose="02010600030101010101" pitchFamily="2" charset="-122"/>
                <a:cs typeface="Times New Roman" panose="02020603050405020304" pitchFamily="18" charset="0"/>
              </a:rPr>
              <a:t>A</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I won’t admit you're right </a:t>
            </a:r>
            <a:endParaRPr lang="zh-CN" altLang="en-US" b="1" dirty="0">
              <a:ea typeface="宋体" panose="02010600030101010101" pitchFamily="2" charset="-122"/>
              <a:cs typeface="Times New Roman" panose="02020603050405020304" pitchFamily="18" charset="0"/>
            </a:endParaRPr>
          </a:p>
          <a:p>
            <a:pPr lvl="1"/>
            <a:r>
              <a:rPr lang="en-US" altLang="zh-CN" b="1" i="1" dirty="0">
                <a:ea typeface="宋体" panose="02010600030101010101" pitchFamily="2" charset="-122"/>
                <a:cs typeface="Times New Roman" panose="02020603050405020304" pitchFamily="18" charset="0"/>
              </a:rPr>
              <a:t>B</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The Sun rises in the west</a:t>
            </a:r>
          </a:p>
          <a:p>
            <a:pPr lvl="1"/>
            <a:r>
              <a:rPr lang="en-US" altLang="zh-CN" b="1" dirty="0">
                <a:ea typeface="宋体" panose="02010600030101010101" pitchFamily="2" charset="-122"/>
                <a:cs typeface="Times New Roman" panose="02020603050405020304" pitchFamily="18" charset="0"/>
              </a:rPr>
              <a:t>Translated as </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a:t>
            </a:r>
            <a:r>
              <a:rPr lang="en-US" altLang="zh-CN" b="1" i="1" dirty="0">
                <a:ea typeface="宋体" panose="02010600030101010101" pitchFamily="2" charset="-122"/>
                <a:cs typeface="Times New Roman" panose="02020603050405020304" pitchFamily="18" charset="0"/>
              </a:rPr>
              <a:t>B→ A</a:t>
            </a:r>
          </a:p>
          <a:p>
            <a:pPr lvl="1"/>
            <a:endParaRPr lang="zh-CN" altLang="en-US" b="1" dirty="0">
              <a:ea typeface="宋体" panose="02010600030101010101" pitchFamily="2" charset="-122"/>
              <a:cs typeface="Times New Roman" panose="02020603050405020304" pitchFamily="18" charset="0"/>
            </a:endParaRPr>
          </a:p>
          <a:p>
            <a:endParaRPr lang="zh-CN" altLang="en-US" b="1" dirty="0">
              <a:ea typeface="宋体" panose="02010600030101010101" pitchFamily="2" charset="-122"/>
              <a:cs typeface="Times New Roman" panose="02020603050405020304" pitchFamily="18" charset="0"/>
            </a:endParaRPr>
          </a:p>
          <a:p>
            <a:pPr lvl="1"/>
            <a:endParaRPr lang="zh-CN" altLang="en-US" b="1" dirty="0">
              <a:ea typeface="宋体"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79D7F87F-C184-4D88-B45F-79839828299B}"/>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命题翻译</a:t>
            </a:r>
            <a:endParaRPr lang="en-US" altLang="zh-CN" u="sng" dirty="0">
              <a:solidFill>
                <a:schemeClr val="bg1"/>
              </a:solidFill>
              <a:cs typeface="+mn-ea"/>
              <a:sym typeface="+mn-lt"/>
            </a:endParaRPr>
          </a:p>
        </p:txBody>
      </p:sp>
    </p:spTree>
    <p:extLst>
      <p:ext uri="{BB962C8B-B14F-4D97-AF65-F5344CB8AC3E}">
        <p14:creationId xmlns:p14="http://schemas.microsoft.com/office/powerpoint/2010/main" val="229015453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anim calcmode="lin" valueType="num">
                                      <p:cBhvr additive="base">
                                        <p:cTn id="2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anim calcmode="lin" valueType="num">
                                      <p:cBhvr additive="base">
                                        <p:cTn id="2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anim calcmode="lin" valueType="num">
                                      <p:cBhvr additive="base">
                                        <p:cTn id="3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
                                            <p:txEl>
                                              <p:pRg st="7" end="7"/>
                                            </p:txEl>
                                          </p:spTgt>
                                        </p:tgtEl>
                                        <p:attrNameLst>
                                          <p:attrName>style.visibility</p:attrName>
                                        </p:attrNameLst>
                                      </p:cBhvr>
                                      <p:to>
                                        <p:strVal val="visible"/>
                                      </p:to>
                                    </p:set>
                                    <p:anim calcmode="lin" valueType="num">
                                      <p:cBhvr additive="base">
                                        <p:cTn id="41"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
                                            <p:txEl>
                                              <p:pRg st="8" end="8"/>
                                            </p:txEl>
                                          </p:spTgt>
                                        </p:tgtEl>
                                        <p:attrNameLst>
                                          <p:attrName>style.visibility</p:attrName>
                                        </p:attrNameLst>
                                      </p:cBhvr>
                                      <p:to>
                                        <p:strVal val="visible"/>
                                      </p:to>
                                    </p:set>
                                    <p:anim calcmode="lin" valueType="num">
                                      <p:cBhvr additive="base">
                                        <p:cTn id="45"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3">
                                            <p:txEl>
                                              <p:pRg st="9" end="9"/>
                                            </p:txEl>
                                          </p:spTgt>
                                        </p:tgtEl>
                                        <p:attrNameLst>
                                          <p:attrName>style.visibility</p:attrName>
                                        </p:attrNameLst>
                                      </p:cBhvr>
                                      <p:to>
                                        <p:strVal val="visible"/>
                                      </p:to>
                                    </p:set>
                                    <p:anim calcmode="lin" valueType="num">
                                      <p:cBhvr additive="base">
                                        <p:cTn id="51"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722ED9A9-4F90-4E55-9E89-9F5C8AA31F0D}"/>
              </a:ext>
            </a:extLst>
          </p:cNvPr>
          <p:cNvSpPr/>
          <p:nvPr/>
        </p:nvSpPr>
        <p:spPr>
          <a:xfrm>
            <a:off x="2133600" y="1591128"/>
            <a:ext cx="9682843" cy="4771571"/>
          </a:xfrm>
          <a:prstGeom prst="roundRect">
            <a:avLst>
              <a:gd name="adj" fmla="val 2042"/>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6" name="矩形: 圆顶角 15">
            <a:extLst>
              <a:ext uri="{FF2B5EF4-FFF2-40B4-BE49-F238E27FC236}">
                <a16:creationId xmlns:a16="http://schemas.microsoft.com/office/drawing/2014/main" id="{0D352A38-3715-4124-B257-B7D3EB3F315D}"/>
              </a:ext>
            </a:extLst>
          </p:cNvPr>
          <p:cNvSpPr/>
          <p:nvPr/>
        </p:nvSpPr>
        <p:spPr>
          <a:xfrm>
            <a:off x="2133594" y="1313541"/>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Translation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026EB703-3C3F-4009-9ABF-39F39AD6B3BD}"/>
              </a:ext>
            </a:extLst>
          </p:cNvPr>
          <p:cNvSpPr txBox="1">
            <a:spLocks noChangeArrowheads="1"/>
          </p:cNvSpPr>
          <p:nvPr/>
        </p:nvSpPr>
        <p:spPr>
          <a:xfrm>
            <a:off x="2632255" y="1854200"/>
            <a:ext cx="8571230"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b="1" dirty="0">
                <a:solidFill>
                  <a:srgbClr val="FF0000"/>
                </a:solidFill>
                <a:ea typeface="宋体" panose="02010600030101010101" pitchFamily="2" charset="-122"/>
                <a:cs typeface="Times New Roman" panose="02020603050405020304" pitchFamily="18" charset="0"/>
              </a:rPr>
              <a:t>If</a:t>
            </a:r>
            <a:r>
              <a:rPr lang="en-US" altLang="zh-CN" b="1" dirty="0">
                <a:ea typeface="宋体" panose="02010600030101010101" pitchFamily="2" charset="-122"/>
                <a:cs typeface="Times New Roman" panose="02020603050405020304" pitchFamily="18" charset="0"/>
              </a:rPr>
              <a:t> both you and he </a:t>
            </a:r>
            <a:r>
              <a:rPr lang="en-US" altLang="zh-CN" b="1" dirty="0">
                <a:solidFill>
                  <a:srgbClr val="FF0000"/>
                </a:solidFill>
                <a:ea typeface="宋体" panose="02010600030101010101" pitchFamily="2" charset="-122"/>
                <a:cs typeface="Times New Roman" panose="02020603050405020304" pitchFamily="18" charset="0"/>
              </a:rPr>
              <a:t>are not </a:t>
            </a:r>
            <a:r>
              <a:rPr lang="en-US" altLang="zh-CN" b="1" dirty="0">
                <a:ea typeface="宋体" panose="02010600030101010101" pitchFamily="2" charset="-122"/>
                <a:cs typeface="Times New Roman" panose="02020603050405020304" pitchFamily="18" charset="0"/>
              </a:rPr>
              <a:t>stubborn</a:t>
            </a:r>
            <a:r>
              <a:rPr lang="zh-CN" altLang="en-US" b="1" dirty="0">
                <a:ea typeface="宋体" panose="02010600030101010101" pitchFamily="2" charset="-122"/>
                <a:cs typeface="Times New Roman" panose="02020603050405020304" pitchFamily="18" charset="0"/>
              </a:rPr>
              <a:t>（固执已见）</a:t>
            </a:r>
            <a:r>
              <a:rPr lang="en-US" altLang="zh-CN" b="1" dirty="0">
                <a:ea typeface="宋体" panose="02010600030101010101" pitchFamily="2" charset="-122"/>
                <a:cs typeface="Times New Roman" panose="02020603050405020304" pitchFamily="18" charset="0"/>
              </a:rPr>
              <a:t>, </a:t>
            </a:r>
            <a:r>
              <a:rPr lang="en-US" altLang="zh-CN" b="1" dirty="0">
                <a:solidFill>
                  <a:srgbClr val="FF0000"/>
                </a:solidFill>
                <a:ea typeface="宋体" panose="02010600030101010101" pitchFamily="2" charset="-122"/>
                <a:cs typeface="Times New Roman" panose="02020603050405020304" pitchFamily="18" charset="0"/>
              </a:rPr>
              <a:t>then </a:t>
            </a:r>
            <a:r>
              <a:rPr lang="en-US" altLang="zh-CN" b="1" dirty="0">
                <a:ea typeface="宋体" panose="02010600030101010101" pitchFamily="2" charset="-122"/>
                <a:cs typeface="Times New Roman" panose="02020603050405020304" pitchFamily="18" charset="0"/>
              </a:rPr>
              <a:t>unpleasant things will not happen.</a:t>
            </a:r>
            <a:endParaRPr lang="zh-CN" altLang="en-US" b="1" dirty="0">
              <a:ea typeface="宋体" panose="02010600030101010101" pitchFamily="2" charset="-122"/>
              <a:cs typeface="Times New Roman" panose="02020603050405020304" pitchFamily="18" charset="0"/>
            </a:endParaRPr>
          </a:p>
          <a:p>
            <a:pPr lvl="1"/>
            <a:r>
              <a:rPr lang="en-US" altLang="zh-CN" b="1" i="1" dirty="0">
                <a:ea typeface="宋体" panose="02010600030101010101" pitchFamily="2" charset="-122"/>
                <a:cs typeface="Times New Roman" panose="02020603050405020304" pitchFamily="18" charset="0"/>
              </a:rPr>
              <a:t>P</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You are stubborn.</a:t>
            </a:r>
            <a:endParaRPr lang="zh-CN" altLang="en-US" b="1" dirty="0">
              <a:ea typeface="宋体" panose="02010600030101010101" pitchFamily="2" charset="-122"/>
              <a:cs typeface="Times New Roman" panose="02020603050405020304" pitchFamily="18" charset="0"/>
            </a:endParaRPr>
          </a:p>
          <a:p>
            <a:pPr lvl="1"/>
            <a:r>
              <a:rPr lang="en-US" altLang="zh-CN" b="1" i="1" dirty="0">
                <a:ea typeface="宋体" panose="02010600030101010101" pitchFamily="2" charset="-122"/>
                <a:cs typeface="Times New Roman" panose="02020603050405020304" pitchFamily="18" charset="0"/>
              </a:rPr>
              <a:t>Q</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He is stubborn.</a:t>
            </a:r>
            <a:endParaRPr lang="zh-CN" altLang="en-US" b="1" dirty="0">
              <a:ea typeface="宋体" panose="02010600030101010101" pitchFamily="2" charset="-122"/>
              <a:cs typeface="Times New Roman" panose="02020603050405020304" pitchFamily="18" charset="0"/>
            </a:endParaRPr>
          </a:p>
          <a:p>
            <a:pPr lvl="1"/>
            <a:r>
              <a:rPr lang="en-US" altLang="zh-CN" b="1" i="1" dirty="0">
                <a:ea typeface="宋体" panose="02010600030101010101" pitchFamily="2" charset="-122"/>
                <a:cs typeface="Times New Roman" panose="02020603050405020304" pitchFamily="18" charset="0"/>
              </a:rPr>
              <a:t>R</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Unpleasant things will not happen.</a:t>
            </a:r>
            <a:endParaRPr lang="zh-CN" altLang="en-US" b="1" dirty="0">
              <a:ea typeface="宋体" panose="02010600030101010101" pitchFamily="2" charset="-122"/>
              <a:cs typeface="Times New Roman" panose="02020603050405020304" pitchFamily="18" charset="0"/>
            </a:endParaRPr>
          </a:p>
          <a:p>
            <a:pPr lvl="1"/>
            <a:r>
              <a:rPr lang="en-US" altLang="zh-CN" b="1" dirty="0">
                <a:ea typeface="宋体" panose="02010600030101010101" pitchFamily="2" charset="-122"/>
                <a:cs typeface="Times New Roman" panose="02020603050405020304" pitchFamily="18" charset="0"/>
              </a:rPr>
              <a:t>Translate into</a:t>
            </a:r>
            <a:r>
              <a:rPr lang="zh-CN" altLang="en-US" b="1" dirty="0">
                <a:ea typeface="宋体" panose="02010600030101010101" pitchFamily="2" charset="-122"/>
                <a:cs typeface="Times New Roman" panose="02020603050405020304" pitchFamily="18" charset="0"/>
              </a:rPr>
              <a:t>： </a:t>
            </a:r>
            <a:r>
              <a:rPr lang="en-US" altLang="zh-CN" b="1" dirty="0">
                <a:solidFill>
                  <a:srgbClr val="7030A0"/>
                </a:solidFill>
                <a:ea typeface="宋体" panose="02010600030101010101" pitchFamily="2" charset="-122"/>
              </a:rPr>
              <a:t>(¬</a:t>
            </a:r>
            <a:r>
              <a:rPr lang="en-US" altLang="zh-CN" b="1" i="1" dirty="0">
                <a:solidFill>
                  <a:srgbClr val="7030A0"/>
                </a:solidFill>
                <a:ea typeface="宋体" panose="02010600030101010101" pitchFamily="2" charset="-122"/>
              </a:rPr>
              <a:t>P</a:t>
            </a:r>
            <a:r>
              <a:rPr lang="el-GR" altLang="zh-CN" b="1" dirty="0">
                <a:solidFill>
                  <a:srgbClr val="7030A0"/>
                </a:solidFill>
                <a:ea typeface="宋体" panose="02010600030101010101" pitchFamily="2" charset="-122"/>
              </a:rPr>
              <a:t>∧</a:t>
            </a:r>
            <a:r>
              <a:rPr lang="en-US" altLang="zh-CN" b="1" dirty="0">
                <a:solidFill>
                  <a:srgbClr val="7030A0"/>
                </a:solidFill>
                <a:ea typeface="宋体" panose="02010600030101010101" pitchFamily="2" charset="-122"/>
              </a:rPr>
              <a:t>¬</a:t>
            </a:r>
            <a:r>
              <a:rPr lang="en-US" altLang="zh-CN" b="1" i="1" dirty="0">
                <a:solidFill>
                  <a:srgbClr val="7030A0"/>
                </a:solidFill>
                <a:ea typeface="宋体" panose="02010600030101010101" pitchFamily="2" charset="-122"/>
              </a:rPr>
              <a:t>Q</a:t>
            </a:r>
            <a:r>
              <a:rPr lang="en-US" altLang="zh-CN" b="1" dirty="0">
                <a:solidFill>
                  <a:srgbClr val="7030A0"/>
                </a:solidFill>
                <a:ea typeface="宋体" panose="02010600030101010101" pitchFamily="2" charset="-122"/>
              </a:rPr>
              <a:t>)</a:t>
            </a:r>
            <a:r>
              <a:rPr lang="en-US" altLang="zh-CN" b="1" dirty="0">
                <a:ea typeface="宋体" panose="02010600030101010101" pitchFamily="2" charset="-122"/>
              </a:rPr>
              <a:t>→</a:t>
            </a:r>
            <a:r>
              <a:rPr lang="en-US" altLang="zh-CN" b="1" i="1" dirty="0">
                <a:ea typeface="宋体" panose="02010600030101010101" pitchFamily="2" charset="-122"/>
              </a:rPr>
              <a:t>R</a:t>
            </a:r>
          </a:p>
          <a:p>
            <a:pPr lvl="1"/>
            <a:endParaRPr lang="en-US" altLang="zh-CN" b="1" i="1" dirty="0">
              <a:ea typeface="宋体" panose="02010600030101010101" pitchFamily="2" charset="-122"/>
              <a:cs typeface="Times New Roman" panose="02020603050405020304" pitchFamily="18" charset="0"/>
            </a:endParaRPr>
          </a:p>
          <a:p>
            <a:pPr>
              <a:buFont typeface="Wingdings" panose="05000000000000000000" pitchFamily="2" charset="2"/>
              <a:buChar char="l"/>
            </a:pPr>
            <a:r>
              <a:rPr lang="en-US" altLang="zh-CN" b="1" dirty="0">
                <a:solidFill>
                  <a:srgbClr val="FF0000"/>
                </a:solidFill>
                <a:ea typeface="宋体" panose="02010600030101010101" pitchFamily="2" charset="-122"/>
                <a:cs typeface="Times New Roman" panose="02020603050405020304" pitchFamily="18" charset="0"/>
              </a:rPr>
              <a:t>If</a:t>
            </a:r>
            <a:r>
              <a:rPr lang="en-US" altLang="zh-CN" b="1" dirty="0">
                <a:ea typeface="宋体" panose="02010600030101010101" pitchFamily="2" charset="-122"/>
                <a:cs typeface="Times New Roman" panose="02020603050405020304" pitchFamily="18" charset="0"/>
              </a:rPr>
              <a:t> you and he </a:t>
            </a:r>
            <a:r>
              <a:rPr lang="en-US" altLang="zh-CN" b="1" dirty="0">
                <a:solidFill>
                  <a:srgbClr val="FF0000"/>
                </a:solidFill>
                <a:ea typeface="宋体" panose="02010600030101010101" pitchFamily="2" charset="-122"/>
                <a:cs typeface="Times New Roman" panose="02020603050405020304" pitchFamily="18" charset="0"/>
              </a:rPr>
              <a:t>are not both </a:t>
            </a:r>
            <a:r>
              <a:rPr lang="en-US" altLang="zh-CN" b="1" dirty="0">
                <a:ea typeface="宋体" panose="02010600030101010101" pitchFamily="2" charset="-122"/>
                <a:cs typeface="Times New Roman" panose="02020603050405020304" pitchFamily="18" charset="0"/>
              </a:rPr>
              <a:t>stubborn, then unpleasant things will not happen.</a:t>
            </a:r>
            <a:endParaRPr lang="zh-CN" altLang="en-US" b="1" dirty="0">
              <a:ea typeface="宋体" panose="02010600030101010101" pitchFamily="2" charset="-122"/>
              <a:cs typeface="Times New Roman" panose="02020603050405020304" pitchFamily="18" charset="0"/>
            </a:endParaRPr>
          </a:p>
          <a:p>
            <a:pPr lvl="1"/>
            <a:r>
              <a:rPr lang="en-US" altLang="zh-CN" b="1" dirty="0">
                <a:ea typeface="宋体" panose="02010600030101010101" pitchFamily="2" charset="-122"/>
                <a:cs typeface="Times New Roman" panose="02020603050405020304" pitchFamily="18" charset="0"/>
              </a:rPr>
              <a:t> Translate into</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 </a:t>
            </a:r>
            <a:r>
              <a:rPr lang="en-US" altLang="zh-CN" b="1" dirty="0">
                <a:solidFill>
                  <a:srgbClr val="7030A0"/>
                </a:solidFill>
                <a:ea typeface="宋体" panose="02010600030101010101" pitchFamily="2" charset="-122"/>
              </a:rPr>
              <a:t>¬(</a:t>
            </a:r>
            <a:r>
              <a:rPr lang="en-US" altLang="zh-CN" b="1" i="1" dirty="0">
                <a:solidFill>
                  <a:srgbClr val="7030A0"/>
                </a:solidFill>
                <a:ea typeface="宋体" panose="02010600030101010101" pitchFamily="2" charset="-122"/>
              </a:rPr>
              <a:t>P</a:t>
            </a:r>
            <a:r>
              <a:rPr lang="el-GR" altLang="zh-CN" b="1" dirty="0">
                <a:solidFill>
                  <a:srgbClr val="7030A0"/>
                </a:solidFill>
                <a:ea typeface="宋体" panose="02010600030101010101" pitchFamily="2" charset="-122"/>
              </a:rPr>
              <a:t> ∧ </a:t>
            </a:r>
            <a:r>
              <a:rPr lang="en-US" altLang="zh-CN" b="1" i="1" dirty="0">
                <a:solidFill>
                  <a:srgbClr val="7030A0"/>
                </a:solidFill>
                <a:ea typeface="宋体" panose="02010600030101010101" pitchFamily="2" charset="-122"/>
              </a:rPr>
              <a:t>Q</a:t>
            </a:r>
            <a:r>
              <a:rPr lang="en-US" altLang="zh-CN" b="1" dirty="0">
                <a:solidFill>
                  <a:srgbClr val="7030A0"/>
                </a:solidFill>
                <a:ea typeface="宋体" panose="02010600030101010101" pitchFamily="2" charset="-122"/>
              </a:rPr>
              <a:t>)</a:t>
            </a:r>
            <a:r>
              <a:rPr lang="en-US" altLang="zh-CN" b="1" dirty="0">
                <a:ea typeface="宋体" panose="02010600030101010101" pitchFamily="2" charset="-122"/>
              </a:rPr>
              <a:t>→</a:t>
            </a:r>
            <a:r>
              <a:rPr lang="en-US" altLang="zh-CN" b="1" i="1" dirty="0">
                <a:ea typeface="宋体" panose="02010600030101010101" pitchFamily="2" charset="-122"/>
              </a:rPr>
              <a:t>R</a:t>
            </a:r>
          </a:p>
          <a:p>
            <a:pPr lvl="1"/>
            <a:endParaRPr lang="en-US" altLang="zh-CN" b="1" i="1" dirty="0">
              <a:ea typeface="宋体" panose="02010600030101010101" pitchFamily="2" charset="-122"/>
              <a:cs typeface="Times New Roman" panose="02020603050405020304" pitchFamily="18" charset="0"/>
            </a:endParaRPr>
          </a:p>
          <a:p>
            <a:pPr lvl="1"/>
            <a:endParaRPr lang="zh-CN" altLang="en-US" b="1" dirty="0">
              <a:ea typeface="宋体" panose="0201060003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B18AADE9-96E3-4B3C-80CF-A65D719349B8}"/>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命题翻译</a:t>
            </a:r>
            <a:endParaRPr lang="en-US" altLang="zh-CN" u="sng" dirty="0">
              <a:solidFill>
                <a:schemeClr val="bg1"/>
              </a:solidFill>
              <a:cs typeface="+mn-ea"/>
              <a:sym typeface="+mn-lt"/>
            </a:endParaRPr>
          </a:p>
        </p:txBody>
      </p:sp>
    </p:spTree>
    <p:extLst>
      <p:ext uri="{BB962C8B-B14F-4D97-AF65-F5344CB8AC3E}">
        <p14:creationId xmlns:p14="http://schemas.microsoft.com/office/powerpoint/2010/main" val="21434206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additive="base">
                                        <p:cTn id="17"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additive="base">
                                        <p:cTn id="21"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xEl>
                                              <p:pRg st="6" end="6"/>
                                            </p:txEl>
                                          </p:spTgt>
                                        </p:tgtEl>
                                        <p:attrNameLst>
                                          <p:attrName>style.visibility</p:attrName>
                                        </p:attrNameLst>
                                      </p:cBhvr>
                                      <p:to>
                                        <p:strVal val="visible"/>
                                      </p:to>
                                    </p:set>
                                    <p:anim calcmode="lin" valueType="num">
                                      <p:cBhvr additive="base">
                                        <p:cTn id="33"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xEl>
                                              <p:pRg st="7" end="7"/>
                                            </p:txEl>
                                          </p:spTgt>
                                        </p:tgtEl>
                                        <p:attrNameLst>
                                          <p:attrName>style.visibility</p:attrName>
                                        </p:attrNameLst>
                                      </p:cBhvr>
                                      <p:to>
                                        <p:strVal val="visible"/>
                                      </p:to>
                                    </p:set>
                                    <p:anim calcmode="lin" valueType="num">
                                      <p:cBhvr additive="base">
                                        <p:cTn id="39"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E2E6FFD0-F697-42AC-BFEE-A04F2F01F968}"/>
              </a:ext>
            </a:extLst>
          </p:cNvPr>
          <p:cNvSpPr/>
          <p:nvPr/>
        </p:nvSpPr>
        <p:spPr>
          <a:xfrm>
            <a:off x="2133600" y="1591128"/>
            <a:ext cx="9682843" cy="4771571"/>
          </a:xfrm>
          <a:prstGeom prst="roundRect">
            <a:avLst>
              <a:gd name="adj" fmla="val 2042"/>
            </a:avLst>
          </a:prstGeom>
          <a:solidFill>
            <a:srgbClr val="C1E9C1">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6" name="矩形: 圆顶角 15">
            <a:extLst>
              <a:ext uri="{FF2B5EF4-FFF2-40B4-BE49-F238E27FC236}">
                <a16:creationId xmlns:a16="http://schemas.microsoft.com/office/drawing/2014/main" id="{3EF59B97-76BF-4864-986F-11AB2AC3C6D3}"/>
              </a:ext>
            </a:extLst>
          </p:cNvPr>
          <p:cNvSpPr/>
          <p:nvPr/>
        </p:nvSpPr>
        <p:spPr>
          <a:xfrm>
            <a:off x="2133594" y="1313541"/>
            <a:ext cx="9682849" cy="429983"/>
          </a:xfrm>
          <a:prstGeom prst="round2SameRect">
            <a:avLst/>
          </a:prstGeom>
          <a:solidFill>
            <a:srgbClr val="529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rPr>
              <a:t>Example</a:t>
            </a:r>
            <a:endParaRPr lang="zh-CN" altLang="en-US" sz="2000" b="1" dirty="0">
              <a:solidFill>
                <a:schemeClr val="bg1"/>
              </a:solidFill>
            </a:endParaRPr>
          </a:p>
        </p:txBody>
      </p:sp>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Translation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Rectangle 3">
            <a:extLst>
              <a:ext uri="{FF2B5EF4-FFF2-40B4-BE49-F238E27FC236}">
                <a16:creationId xmlns:a16="http://schemas.microsoft.com/office/drawing/2014/main" id="{E63312BF-ECF9-424B-A0CB-78375D4DE4AD}"/>
              </a:ext>
            </a:extLst>
          </p:cNvPr>
          <p:cNvSpPr txBox="1">
            <a:spLocks noChangeArrowheads="1"/>
          </p:cNvSpPr>
          <p:nvPr/>
        </p:nvSpPr>
        <p:spPr>
          <a:xfrm>
            <a:off x="2539999" y="1864360"/>
            <a:ext cx="9007477" cy="481107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b="1" dirty="0">
                <a:ea typeface="宋体" panose="02010600030101010101" pitchFamily="2" charset="-122"/>
                <a:cs typeface="Times New Roman" panose="02020603050405020304" pitchFamily="18" charset="0"/>
              </a:rPr>
              <a:t>You cannot ride the roller coaster if you are under 4 feet tall unless you are older than 16 years old.</a:t>
            </a:r>
          </a:p>
          <a:p>
            <a:endParaRPr lang="zh-CN" altLang="en-US" b="1" dirty="0">
              <a:ea typeface="宋体" panose="02010600030101010101" pitchFamily="2" charset="-122"/>
              <a:cs typeface="Times New Roman" panose="02020603050405020304" pitchFamily="18" charset="0"/>
            </a:endParaRPr>
          </a:p>
          <a:p>
            <a:pPr lvl="1"/>
            <a:r>
              <a:rPr lang="en-US" altLang="zh-CN" b="1" i="1" dirty="0">
                <a:ea typeface="宋体" panose="02010600030101010101" pitchFamily="2" charset="-122"/>
                <a:cs typeface="Times New Roman" panose="02020603050405020304" pitchFamily="18" charset="0"/>
              </a:rPr>
              <a:t>P</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You can ride the roller coaster </a:t>
            </a:r>
            <a:r>
              <a:rPr lang="zh-CN" altLang="en-US" b="1" dirty="0">
                <a:ea typeface="宋体" panose="02010600030101010101" pitchFamily="2" charset="-122"/>
                <a:cs typeface="Times New Roman" panose="02020603050405020304" pitchFamily="18" charset="0"/>
              </a:rPr>
              <a:t>。</a:t>
            </a:r>
          </a:p>
          <a:p>
            <a:pPr lvl="1"/>
            <a:r>
              <a:rPr lang="en-US" altLang="zh-CN" b="1" i="1" dirty="0">
                <a:ea typeface="宋体" panose="02010600030101010101" pitchFamily="2" charset="-122"/>
                <a:cs typeface="Times New Roman" panose="02020603050405020304" pitchFamily="18" charset="0"/>
              </a:rPr>
              <a:t>Q</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You are under 4 feet tall.</a:t>
            </a:r>
            <a:endParaRPr lang="zh-CN" altLang="en-US" b="1" dirty="0">
              <a:ea typeface="宋体" panose="02010600030101010101" pitchFamily="2" charset="-122"/>
              <a:cs typeface="Times New Roman" panose="02020603050405020304" pitchFamily="18" charset="0"/>
            </a:endParaRPr>
          </a:p>
          <a:p>
            <a:pPr lvl="1"/>
            <a:r>
              <a:rPr lang="en-US" altLang="zh-CN" b="1" i="1" dirty="0">
                <a:ea typeface="宋体" panose="02010600030101010101" pitchFamily="2" charset="-122"/>
                <a:cs typeface="Times New Roman" panose="02020603050405020304" pitchFamily="18" charset="0"/>
              </a:rPr>
              <a:t>R</a:t>
            </a:r>
            <a:r>
              <a:rPr lang="zh-CN" altLang="en-US" b="1" dirty="0">
                <a:ea typeface="宋体" panose="02010600030101010101" pitchFamily="2" charset="-122"/>
                <a:cs typeface="Times New Roman" panose="02020603050405020304" pitchFamily="18" charset="0"/>
              </a:rPr>
              <a:t>：</a:t>
            </a:r>
            <a:r>
              <a:rPr lang="en-US" altLang="zh-CN" b="1" dirty="0">
                <a:ea typeface="宋体" panose="02010600030101010101" pitchFamily="2" charset="-122"/>
                <a:cs typeface="Times New Roman" panose="02020603050405020304" pitchFamily="18" charset="0"/>
              </a:rPr>
              <a:t>You are older than 16 years old.</a:t>
            </a:r>
            <a:endParaRPr lang="zh-CN" altLang="en-US" b="1" dirty="0">
              <a:ea typeface="宋体" panose="02010600030101010101" pitchFamily="2" charset="-122"/>
              <a:cs typeface="Times New Roman" panose="02020603050405020304" pitchFamily="18" charset="0"/>
            </a:endParaRPr>
          </a:p>
          <a:p>
            <a:pPr lvl="1"/>
            <a:r>
              <a:rPr lang="en-US" altLang="zh-CN" b="1" dirty="0">
                <a:ea typeface="宋体" panose="02010600030101010101" pitchFamily="2" charset="-122"/>
                <a:cs typeface="Times New Roman" panose="02020603050405020304" pitchFamily="18" charset="0"/>
              </a:rPr>
              <a:t>Translate into</a:t>
            </a:r>
            <a:r>
              <a:rPr lang="zh-CN" altLang="en-US" b="1" dirty="0">
                <a:ea typeface="宋体" panose="02010600030101010101" pitchFamily="2" charset="-122"/>
                <a:cs typeface="Times New Roman" panose="02020603050405020304" pitchFamily="18" charset="0"/>
              </a:rPr>
              <a:t>：</a:t>
            </a:r>
          </a:p>
          <a:p>
            <a:pPr lvl="1" algn="ctr">
              <a:buFontTx/>
              <a:buNone/>
            </a:pPr>
            <a:r>
              <a:rPr lang="en-US" altLang="zh-CN" b="1" dirty="0">
                <a:ea typeface="宋体" panose="02010600030101010101" pitchFamily="2" charset="-122"/>
                <a:cs typeface="Times New Roman" panose="02020603050405020304" pitchFamily="18" charset="0"/>
              </a:rPr>
              <a:t>(</a:t>
            </a:r>
            <a:r>
              <a:rPr lang="en-US" altLang="zh-CN" b="1" i="1" dirty="0">
                <a:ea typeface="宋体" panose="02010600030101010101" pitchFamily="2" charset="-122"/>
                <a:cs typeface="Times New Roman" panose="02020603050405020304" pitchFamily="18" charset="0"/>
              </a:rPr>
              <a:t>Q </a:t>
            </a:r>
            <a:r>
              <a:rPr lang="el-GR" altLang="zh-CN" b="1" dirty="0">
                <a:solidFill>
                  <a:srgbClr val="FF0000"/>
                </a:solidFill>
                <a:ea typeface="宋体" panose="02010600030101010101" pitchFamily="2" charset="-122"/>
              </a:rPr>
              <a:t>∧</a:t>
            </a:r>
            <a:r>
              <a:rPr lang="en-US" altLang="zh-CN" b="1" i="1" dirty="0">
                <a:ea typeface="宋体" panose="02010600030101010101" pitchFamily="2" charset="-122"/>
                <a:cs typeface="Times New Roman" panose="02020603050405020304" pitchFamily="18" charset="0"/>
              </a:rPr>
              <a:t> ¬R</a:t>
            </a:r>
            <a:r>
              <a:rPr lang="el-GR" altLang="zh-CN" b="1" dirty="0">
                <a:solidFill>
                  <a:srgbClr val="7030A0"/>
                </a:solidFill>
                <a:ea typeface="宋体" panose="02010600030101010101" pitchFamily="2" charset="-122"/>
              </a:rPr>
              <a:t> </a:t>
            </a:r>
            <a:r>
              <a:rPr lang="en-US" altLang="zh-CN" b="1" dirty="0">
                <a:ea typeface="宋体" panose="02010600030101010101" pitchFamily="2" charset="-122"/>
                <a:cs typeface="Times New Roman" panose="02020603050405020304" pitchFamily="18" charset="0"/>
              </a:rPr>
              <a:t>) </a:t>
            </a:r>
            <a:r>
              <a:rPr lang="en-US" altLang="zh-CN" b="1" i="1" dirty="0">
                <a:ea typeface="宋体" panose="02010600030101010101" pitchFamily="2" charset="-122"/>
                <a:cs typeface="Times New Roman" panose="02020603050405020304" pitchFamily="18" charset="0"/>
              </a:rPr>
              <a:t>→ ¬ P</a:t>
            </a:r>
          </a:p>
        </p:txBody>
      </p:sp>
      <p:sp>
        <p:nvSpPr>
          <p:cNvPr id="4" name="矩形 3">
            <a:extLst>
              <a:ext uri="{FF2B5EF4-FFF2-40B4-BE49-F238E27FC236}">
                <a16:creationId xmlns:a16="http://schemas.microsoft.com/office/drawing/2014/main" id="{EBA1F5DF-5C7F-468F-83D1-6309F66760EB}"/>
              </a:ext>
            </a:extLst>
          </p:cNvPr>
          <p:cNvSpPr/>
          <p:nvPr/>
        </p:nvSpPr>
        <p:spPr>
          <a:xfrm>
            <a:off x="2384425" y="5418435"/>
            <a:ext cx="9163051" cy="830997"/>
          </a:xfrm>
          <a:prstGeom prst="rect">
            <a:avLst/>
          </a:prstGeom>
        </p:spPr>
        <p:txBody>
          <a:bodyPr wrap="square">
            <a:spAutoFit/>
          </a:bodyPr>
          <a:lstStyle/>
          <a:p>
            <a:r>
              <a:rPr lang="en-US" altLang="zh-CN" sz="2400" b="1" dirty="0">
                <a:solidFill>
                  <a:schemeClr val="accent2"/>
                </a:solidFill>
                <a:latin typeface="Times New Roman" panose="02020603050405020304" pitchFamily="18" charset="0"/>
                <a:cs typeface="Times New Roman" panose="02020603050405020304" pitchFamily="18" charset="0"/>
              </a:rPr>
              <a:t>Of course, there are other ways to represent the original sentence as a logical expression, but the one we have used should meet our needs.</a:t>
            </a:r>
            <a:endParaRPr lang="zh-CN" altLang="en-US" sz="2400" b="1" dirty="0">
              <a:solidFill>
                <a:schemeClr val="accent2"/>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3B1AA551-FFD9-4CEF-863D-9A36CBC0564D}"/>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命题翻译</a:t>
            </a:r>
            <a:endParaRPr lang="en-US" altLang="zh-CN" u="sng" dirty="0">
              <a:solidFill>
                <a:schemeClr val="bg1"/>
              </a:solidFill>
              <a:cs typeface="+mn-ea"/>
              <a:sym typeface="+mn-lt"/>
            </a:endParaRPr>
          </a:p>
        </p:txBody>
      </p:sp>
    </p:spTree>
    <p:extLst>
      <p:ext uri="{BB962C8B-B14F-4D97-AF65-F5344CB8AC3E}">
        <p14:creationId xmlns:p14="http://schemas.microsoft.com/office/powerpoint/2010/main" val="329597170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 calcmode="lin" valueType="num">
                                      <p:cBhvr additive="base">
                                        <p:cTn id="7"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anim calcmode="lin" valueType="num">
                                      <p:cBhvr additive="base">
                                        <p:cTn id="11"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anim calcmode="lin" valueType="num">
                                      <p:cBhvr additive="base">
                                        <p:cTn id="15"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anim calcmode="lin" valueType="num">
                                      <p:cBhvr additive="base">
                                        <p:cTn id="21"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 puzzles</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147720D8-A8FA-4E1C-A8EB-0ADA2DECB2AB}"/>
              </a:ext>
            </a:extLst>
          </p:cNvPr>
          <p:cNvSpPr txBox="1">
            <a:spLocks noChangeArrowheads="1"/>
          </p:cNvSpPr>
          <p:nvPr/>
        </p:nvSpPr>
        <p:spPr>
          <a:xfrm>
            <a:off x="1964871" y="1182687"/>
            <a:ext cx="9773545" cy="5618163"/>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l"/>
            </a:pPr>
            <a:r>
              <a:rPr lang="en-US" altLang="zh-CN" sz="2200" b="1" dirty="0">
                <a:ea typeface="宋体" panose="02010600030101010101" pitchFamily="2" charset="-122"/>
                <a:cs typeface="Times New Roman" panose="02020603050405020304" pitchFamily="18" charset="0"/>
              </a:rPr>
              <a:t>An island is inhabited by two kinds of people – </a:t>
            </a:r>
            <a:r>
              <a:rPr lang="en-US" altLang="zh-CN" sz="2200" b="1" dirty="0">
                <a:solidFill>
                  <a:schemeClr val="accent2"/>
                </a:solidFill>
                <a:ea typeface="宋体" panose="02010600030101010101" pitchFamily="2" charset="-122"/>
                <a:cs typeface="Times New Roman" panose="02020603050405020304" pitchFamily="18" charset="0"/>
              </a:rPr>
              <a:t>knights(</a:t>
            </a:r>
            <a:r>
              <a:rPr lang="zh-CN" altLang="en-US" sz="2200" b="1" dirty="0">
                <a:solidFill>
                  <a:schemeClr val="accent2"/>
                </a:solidFill>
                <a:ea typeface="宋体" panose="02010600030101010101" pitchFamily="2" charset="-122"/>
                <a:cs typeface="Times New Roman" panose="02020603050405020304" pitchFamily="18" charset="0"/>
              </a:rPr>
              <a:t>骑士</a:t>
            </a:r>
            <a:r>
              <a:rPr lang="en-US" altLang="zh-CN" sz="2200" b="1" dirty="0">
                <a:solidFill>
                  <a:schemeClr val="accent2"/>
                </a:solidFill>
                <a:ea typeface="宋体" panose="02010600030101010101" pitchFamily="2" charset="-122"/>
                <a:cs typeface="Times New Roman" panose="02020603050405020304" pitchFamily="18" charset="0"/>
              </a:rPr>
              <a:t>) </a:t>
            </a:r>
            <a:r>
              <a:rPr lang="en-US" altLang="zh-CN" sz="2200" b="1" dirty="0">
                <a:ea typeface="宋体" panose="02010600030101010101" pitchFamily="2" charset="-122"/>
                <a:cs typeface="Times New Roman" panose="02020603050405020304" pitchFamily="18" charset="0"/>
              </a:rPr>
              <a:t>and </a:t>
            </a:r>
            <a:r>
              <a:rPr lang="en-US" altLang="zh-CN" sz="2200" b="1" dirty="0">
                <a:solidFill>
                  <a:schemeClr val="accent2"/>
                </a:solidFill>
                <a:ea typeface="宋体" panose="02010600030101010101" pitchFamily="2" charset="-122"/>
                <a:cs typeface="Times New Roman" panose="02020603050405020304" pitchFamily="18" charset="0"/>
              </a:rPr>
              <a:t>knaves</a:t>
            </a:r>
            <a:r>
              <a:rPr lang="zh-CN" altLang="en-US" sz="2200" b="1" dirty="0">
                <a:solidFill>
                  <a:schemeClr val="accent2"/>
                </a:solidFill>
                <a:ea typeface="宋体" panose="02010600030101010101" pitchFamily="2" charset="-122"/>
                <a:cs typeface="Times New Roman" panose="02020603050405020304" pitchFamily="18" charset="0"/>
              </a:rPr>
              <a:t>（流氓）</a:t>
            </a:r>
            <a:r>
              <a:rPr lang="en-US" altLang="zh-CN" sz="2200" b="1" dirty="0">
                <a:ea typeface="宋体" panose="02010600030101010101" pitchFamily="2" charset="-122"/>
                <a:cs typeface="Times New Roman" panose="02020603050405020304" pitchFamily="18" charset="0"/>
              </a:rPr>
              <a:t>. </a:t>
            </a:r>
            <a:r>
              <a:rPr lang="en-US" altLang="zh-CN" sz="2200" b="1" dirty="0">
                <a:solidFill>
                  <a:schemeClr val="accent2"/>
                </a:solidFill>
                <a:ea typeface="宋体" panose="02010600030101010101" pitchFamily="2" charset="-122"/>
                <a:cs typeface="Times New Roman" panose="02020603050405020304" pitchFamily="18" charset="0"/>
              </a:rPr>
              <a:t>Knights tell the truth, and knaves lie</a:t>
            </a:r>
            <a:r>
              <a:rPr lang="en-US" altLang="zh-CN" sz="2200" b="1" dirty="0">
                <a:ea typeface="宋体" panose="02010600030101010101" pitchFamily="2" charset="-122"/>
                <a:cs typeface="Times New Roman" panose="02020603050405020304" pitchFamily="18" charset="0"/>
              </a:rPr>
              <a:t>. You meet two people, A and B, </a:t>
            </a:r>
            <a:r>
              <a:rPr lang="en-US" altLang="zh-CN" sz="2200" b="1" i="1" u="sng" dirty="0">
                <a:solidFill>
                  <a:srgbClr val="FF0000"/>
                </a:solidFill>
                <a:ea typeface="宋体" panose="02010600030101010101" pitchFamily="2" charset="-122"/>
                <a:cs typeface="Times New Roman" panose="02020603050405020304" pitchFamily="18" charset="0"/>
              </a:rPr>
              <a:t>If A says “B is a knight”, B says “we are not in the same class”</a:t>
            </a:r>
            <a:r>
              <a:rPr lang="en-US" altLang="zh-CN" sz="2200" b="1" dirty="0">
                <a:ea typeface="宋体" panose="02010600030101010101" pitchFamily="2" charset="-122"/>
                <a:cs typeface="Times New Roman" panose="02020603050405020304" pitchFamily="18" charset="0"/>
              </a:rPr>
              <a:t>. Please decide whether A and B are knaves or knights.</a:t>
            </a:r>
          </a:p>
          <a:p>
            <a:pPr>
              <a:lnSpc>
                <a:spcPct val="100000"/>
              </a:lnSpc>
            </a:pPr>
            <a:endParaRPr lang="en-US" altLang="zh-CN" sz="2200" b="1" dirty="0">
              <a:ea typeface="宋体" panose="02010600030101010101" pitchFamily="2" charset="-122"/>
              <a:cs typeface="Times New Roman" panose="02020603050405020304" pitchFamily="18" charset="0"/>
            </a:endParaRPr>
          </a:p>
          <a:p>
            <a:pPr>
              <a:lnSpc>
                <a:spcPct val="100000"/>
              </a:lnSpc>
              <a:buFont typeface="Wingdings" panose="05000000000000000000" pitchFamily="2" charset="2"/>
              <a:buChar char="Ø"/>
            </a:pPr>
            <a:r>
              <a:rPr lang="en-US" altLang="zh-CN" sz="2200" b="1" dirty="0">
                <a:solidFill>
                  <a:srgbClr val="FF0000"/>
                </a:solidFill>
                <a:ea typeface="宋体" panose="02010600030101010101" pitchFamily="2" charset="-122"/>
                <a:cs typeface="Times New Roman" panose="02020603050405020304" pitchFamily="18" charset="0"/>
              </a:rPr>
              <a:t>Solution</a:t>
            </a:r>
            <a:r>
              <a:rPr lang="zh-CN" altLang="en-US" sz="2200" b="1" dirty="0">
                <a:ea typeface="宋体" panose="02010600030101010101" pitchFamily="2" charset="-122"/>
                <a:cs typeface="Times New Roman" panose="02020603050405020304" pitchFamily="18" charset="0"/>
              </a:rPr>
              <a:t>：</a:t>
            </a:r>
            <a:r>
              <a:rPr lang="en-US" altLang="zh-CN" sz="2200" b="1" dirty="0">
                <a:ea typeface="宋体" panose="02010600030101010101" pitchFamily="2" charset="-122"/>
                <a:cs typeface="Times New Roman" panose="02020603050405020304" pitchFamily="18" charset="0"/>
              </a:rPr>
              <a:t>First, assume that </a:t>
            </a:r>
            <a:r>
              <a:rPr lang="en-US" altLang="zh-CN" sz="2200" b="1" i="1" dirty="0">
                <a:solidFill>
                  <a:schemeClr val="accent2"/>
                </a:solidFill>
                <a:ea typeface="宋体" panose="02010600030101010101" pitchFamily="2" charset="-122"/>
                <a:cs typeface="Times New Roman" panose="02020603050405020304" pitchFamily="18" charset="0"/>
              </a:rPr>
              <a:t>P</a:t>
            </a:r>
            <a:r>
              <a:rPr lang="en-US" altLang="zh-CN" sz="2200" b="1" dirty="0">
                <a:solidFill>
                  <a:schemeClr val="accent2"/>
                </a:solidFill>
                <a:ea typeface="宋体" panose="02010600030101010101" pitchFamily="2" charset="-122"/>
                <a:cs typeface="Times New Roman" panose="02020603050405020304" pitchFamily="18" charset="0"/>
              </a:rPr>
              <a:t>: A is a knight </a:t>
            </a:r>
            <a:r>
              <a:rPr lang="zh-CN" altLang="en-US" sz="2200" b="1" dirty="0">
                <a:ea typeface="宋体" panose="02010600030101010101" pitchFamily="2" charset="-122"/>
                <a:cs typeface="Times New Roman" panose="02020603050405020304" pitchFamily="18" charset="0"/>
              </a:rPr>
              <a:t>；</a:t>
            </a:r>
            <a:r>
              <a:rPr lang="en-US" altLang="zh-CN" sz="2200" b="1" i="1" dirty="0">
                <a:solidFill>
                  <a:schemeClr val="accent2"/>
                </a:solidFill>
                <a:ea typeface="宋体" panose="02010600030101010101" pitchFamily="2" charset="-122"/>
                <a:cs typeface="Times New Roman" panose="02020603050405020304" pitchFamily="18" charset="0"/>
              </a:rPr>
              <a:t>Q</a:t>
            </a:r>
            <a:r>
              <a:rPr lang="en-US" altLang="zh-CN" sz="2200" b="1" dirty="0">
                <a:solidFill>
                  <a:schemeClr val="accent2"/>
                </a:solidFill>
                <a:ea typeface="宋体" panose="02010600030101010101" pitchFamily="2" charset="-122"/>
                <a:cs typeface="Times New Roman" panose="02020603050405020304" pitchFamily="18" charset="0"/>
              </a:rPr>
              <a:t>: B is a knight</a:t>
            </a:r>
            <a:r>
              <a:rPr lang="zh-CN" altLang="en-US" sz="2200" b="1" dirty="0">
                <a:ea typeface="宋体" panose="02010600030101010101" pitchFamily="2" charset="-122"/>
                <a:cs typeface="Times New Roman" panose="02020603050405020304" pitchFamily="18" charset="0"/>
              </a:rPr>
              <a:t>；</a:t>
            </a:r>
            <a:endParaRPr lang="en-US" altLang="zh-CN" sz="2200" b="1" dirty="0">
              <a:ea typeface="宋体" panose="02010600030101010101" pitchFamily="2" charset="-122"/>
              <a:cs typeface="Times New Roman" panose="02020603050405020304" pitchFamily="18" charset="0"/>
            </a:endParaRPr>
          </a:p>
          <a:p>
            <a:pPr>
              <a:lnSpc>
                <a:spcPct val="100000"/>
              </a:lnSpc>
              <a:buFont typeface="Wingdings" panose="05000000000000000000" pitchFamily="2" charset="2"/>
              <a:buChar char="Ø"/>
            </a:pPr>
            <a:r>
              <a:rPr lang="en-US" altLang="zh-CN" sz="2200" b="1" dirty="0">
                <a:ea typeface="宋体" panose="02010600030101010101" pitchFamily="2" charset="-122"/>
                <a:cs typeface="Times New Roman" panose="02020603050405020304" pitchFamily="18" charset="0"/>
              </a:rPr>
              <a:t>What A said </a:t>
            </a:r>
            <a:r>
              <a:rPr lang="zh-CN" altLang="en-US" sz="2200" b="1" dirty="0">
                <a:ea typeface="宋体" panose="02010600030101010101" pitchFamily="2" charset="-122"/>
                <a:cs typeface="Times New Roman" panose="02020603050405020304" pitchFamily="18" charset="0"/>
              </a:rPr>
              <a:t>：</a:t>
            </a:r>
            <a:r>
              <a:rPr lang="en-US" altLang="zh-CN" sz="2200" b="1" i="1" dirty="0">
                <a:ea typeface="宋体" panose="02010600030101010101" pitchFamily="2" charset="-122"/>
                <a:cs typeface="Times New Roman" panose="02020603050405020304" pitchFamily="18" charset="0"/>
              </a:rPr>
              <a:t>Q</a:t>
            </a:r>
            <a:r>
              <a:rPr lang="zh-CN" altLang="en-US" sz="2200" b="1" dirty="0">
                <a:ea typeface="宋体" panose="02010600030101010101" pitchFamily="2" charset="-122"/>
                <a:cs typeface="Times New Roman" panose="02020603050405020304" pitchFamily="18" charset="0"/>
              </a:rPr>
              <a:t>，</a:t>
            </a:r>
            <a:r>
              <a:rPr lang="en-US" altLang="zh-CN" sz="2200" b="1" dirty="0">
                <a:ea typeface="宋体" panose="02010600030101010101" pitchFamily="2" charset="-122"/>
                <a:cs typeface="Times New Roman" panose="02020603050405020304" pitchFamily="18" charset="0"/>
              </a:rPr>
              <a:t>What B said </a:t>
            </a:r>
            <a:r>
              <a:rPr lang="zh-CN" altLang="en-US" sz="2200" b="1" dirty="0">
                <a:ea typeface="宋体" panose="02010600030101010101" pitchFamily="2" charset="-122"/>
                <a:cs typeface="Times New Roman" panose="02020603050405020304" pitchFamily="18" charset="0"/>
              </a:rPr>
              <a:t>：</a:t>
            </a:r>
            <a:r>
              <a:rPr lang="en-US" altLang="zh-CN" sz="2200" b="1" dirty="0">
                <a:solidFill>
                  <a:srgbClr val="000000"/>
                </a:solidFill>
                <a:ea typeface="宋体" panose="02010600030101010101" pitchFamily="2" charset="-122"/>
                <a:cs typeface="Times New Roman" panose="02020603050405020304" pitchFamily="18" charset="0"/>
              </a:rPr>
              <a:t> (</a:t>
            </a:r>
            <a:r>
              <a:rPr lang="en-US" altLang="zh-CN" sz="2200" b="1" i="1" dirty="0">
                <a:solidFill>
                  <a:srgbClr val="000000"/>
                </a:solidFill>
                <a:ea typeface="宋体" panose="02010600030101010101" pitchFamily="2" charset="-122"/>
                <a:cs typeface="Times New Roman" panose="02020603050405020304" pitchFamily="18" charset="0"/>
              </a:rPr>
              <a:t>P </a:t>
            </a:r>
            <a:r>
              <a:rPr lang="zh-CN" altLang="en-US" sz="2200" b="1" dirty="0">
                <a:solidFill>
                  <a:srgbClr val="000000"/>
                </a:solidFill>
                <a:ea typeface="宋体" panose="02010600030101010101" pitchFamily="2" charset="-122"/>
                <a:cs typeface="Times New Roman" panose="02020603050405020304" pitchFamily="18" charset="0"/>
              </a:rPr>
              <a:t>∧ </a:t>
            </a:r>
            <a:r>
              <a:rPr lang="en-US" altLang="zh-CN" sz="2200" b="1" i="1" dirty="0">
                <a:solidFill>
                  <a:srgbClr val="000000"/>
                </a:solidFill>
                <a:ea typeface="宋体" panose="02010600030101010101" pitchFamily="2" charset="-122"/>
                <a:cs typeface="Times New Roman" panose="02020603050405020304" pitchFamily="18" charset="0"/>
              </a:rPr>
              <a:t>¬Q</a:t>
            </a:r>
            <a:r>
              <a:rPr lang="en-US" altLang="zh-CN" sz="2200" b="1" dirty="0">
                <a:solidFill>
                  <a:srgbClr val="000000"/>
                </a:solidFill>
                <a:ea typeface="宋体" panose="02010600030101010101" pitchFamily="2" charset="-122"/>
                <a:cs typeface="Times New Roman" panose="02020603050405020304" pitchFamily="18" charset="0"/>
              </a:rPr>
              <a:t>) </a:t>
            </a:r>
            <a:r>
              <a:rPr lang="zh-CN" altLang="en-US" sz="2200" b="1" dirty="0">
                <a:solidFill>
                  <a:srgbClr val="000000"/>
                </a:solidFill>
                <a:ea typeface="宋体" panose="02010600030101010101" pitchFamily="2" charset="-122"/>
                <a:cs typeface="Times New Roman" panose="02020603050405020304" pitchFamily="18" charset="0"/>
              </a:rPr>
              <a:t>∨ </a:t>
            </a:r>
            <a:r>
              <a:rPr lang="en-US" altLang="zh-CN" sz="2200" b="1" dirty="0">
                <a:solidFill>
                  <a:srgbClr val="000000"/>
                </a:solidFill>
                <a:ea typeface="宋体" panose="02010600030101010101" pitchFamily="2" charset="-122"/>
                <a:cs typeface="Times New Roman" panose="02020603050405020304" pitchFamily="18" charset="0"/>
              </a:rPr>
              <a:t>(</a:t>
            </a:r>
            <a:r>
              <a:rPr lang="en-US" altLang="zh-CN" sz="2200" b="1" i="1" dirty="0">
                <a:solidFill>
                  <a:srgbClr val="000000"/>
                </a:solidFill>
                <a:ea typeface="宋体" panose="02010600030101010101" pitchFamily="2" charset="-122"/>
                <a:cs typeface="Times New Roman" panose="02020603050405020304" pitchFamily="18" charset="0"/>
              </a:rPr>
              <a:t>¬P </a:t>
            </a:r>
            <a:r>
              <a:rPr lang="zh-CN" altLang="en-US" sz="2200" b="1" dirty="0">
                <a:solidFill>
                  <a:srgbClr val="000000"/>
                </a:solidFill>
                <a:ea typeface="宋体" panose="02010600030101010101" pitchFamily="2" charset="-122"/>
                <a:cs typeface="Times New Roman" panose="02020603050405020304" pitchFamily="18" charset="0"/>
              </a:rPr>
              <a:t>∧ </a:t>
            </a:r>
            <a:r>
              <a:rPr lang="en-US" altLang="zh-CN" sz="2200" b="1" i="1" dirty="0">
                <a:solidFill>
                  <a:srgbClr val="000000"/>
                </a:solidFill>
                <a:ea typeface="宋体" panose="02010600030101010101" pitchFamily="2" charset="-122"/>
                <a:cs typeface="Times New Roman" panose="02020603050405020304" pitchFamily="18" charset="0"/>
              </a:rPr>
              <a:t>Q</a:t>
            </a:r>
            <a:r>
              <a:rPr lang="en-US" altLang="zh-CN" sz="2200" b="1" dirty="0">
                <a:solidFill>
                  <a:srgbClr val="000000"/>
                </a:solidFill>
                <a:ea typeface="宋体" panose="02010600030101010101" pitchFamily="2" charset="-122"/>
                <a:cs typeface="Times New Roman" panose="02020603050405020304" pitchFamily="18" charset="0"/>
              </a:rPr>
              <a:t>)</a:t>
            </a:r>
            <a:endParaRPr lang="zh-CN" altLang="en-US" sz="2200" b="1" dirty="0">
              <a:ea typeface="宋体" panose="02010600030101010101" pitchFamily="2" charset="-122"/>
            </a:endParaRPr>
          </a:p>
        </p:txBody>
      </p:sp>
      <p:graphicFrame>
        <p:nvGraphicFramePr>
          <p:cNvPr id="13" name="Group 21">
            <a:extLst>
              <a:ext uri="{FF2B5EF4-FFF2-40B4-BE49-F238E27FC236}">
                <a16:creationId xmlns:a16="http://schemas.microsoft.com/office/drawing/2014/main" id="{C535EDF0-D0A9-4FF4-AAFB-5D9DDC88166E}"/>
              </a:ext>
            </a:extLst>
          </p:cNvPr>
          <p:cNvGraphicFramePr>
            <a:graphicFrameLocks noGrp="1"/>
          </p:cNvGraphicFramePr>
          <p:nvPr>
            <p:extLst>
              <p:ext uri="{D42A27DB-BD31-4B8C-83A1-F6EECF244321}">
                <p14:modId xmlns:p14="http://schemas.microsoft.com/office/powerpoint/2010/main" val="2544739042"/>
              </p:ext>
            </p:extLst>
          </p:nvPr>
        </p:nvGraphicFramePr>
        <p:xfrm>
          <a:off x="2616720" y="4316187"/>
          <a:ext cx="8045836" cy="1981260"/>
        </p:xfrm>
        <a:graphic>
          <a:graphicData uri="http://schemas.openxmlformats.org/drawingml/2006/table">
            <a:tbl>
              <a:tblPr/>
              <a:tblGrid>
                <a:gridCol w="680348">
                  <a:extLst>
                    <a:ext uri="{9D8B030D-6E8A-4147-A177-3AD203B41FA5}">
                      <a16:colId xmlns:a16="http://schemas.microsoft.com/office/drawing/2014/main" val="20000"/>
                    </a:ext>
                  </a:extLst>
                </a:gridCol>
                <a:gridCol w="831535">
                  <a:extLst>
                    <a:ext uri="{9D8B030D-6E8A-4147-A177-3AD203B41FA5}">
                      <a16:colId xmlns:a16="http://schemas.microsoft.com/office/drawing/2014/main" val="20001"/>
                    </a:ext>
                  </a:extLst>
                </a:gridCol>
                <a:gridCol w="2660296">
                  <a:extLst>
                    <a:ext uri="{9D8B030D-6E8A-4147-A177-3AD203B41FA5}">
                      <a16:colId xmlns:a16="http://schemas.microsoft.com/office/drawing/2014/main" val="20002"/>
                    </a:ext>
                  </a:extLst>
                </a:gridCol>
                <a:gridCol w="3873657">
                  <a:extLst>
                    <a:ext uri="{9D8B030D-6E8A-4147-A177-3AD203B41FA5}">
                      <a16:colId xmlns:a16="http://schemas.microsoft.com/office/drawing/2014/main" val="20003"/>
                    </a:ext>
                  </a:extLst>
                </a:gridCol>
              </a:tblGrid>
              <a:tr h="223157">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P</a:t>
                      </a:r>
                      <a:endParaRPr kumimoji="0" lang="zh-CN" altLang="en-US" sz="2000" b="0" i="1"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Q</a:t>
                      </a:r>
                      <a:endParaRPr kumimoji="0" lang="zh-CN" altLang="en-US" sz="2000" b="0" i="1"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What A said </a:t>
                      </a:r>
                      <a:r>
                        <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a:t>
                      </a:r>
                      <a:r>
                        <a:rPr kumimoji="0" lang="en-US" altLang="zh-CN" sz="2000" b="0" i="1"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Q</a:t>
                      </a:r>
                      <a:endParaRPr kumimoji="0" lang="zh-CN" altLang="en-US" sz="2000" b="0" i="1"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What B said : (</a:t>
                      </a:r>
                      <a:r>
                        <a:rPr kumimoji="0" lang="en-US" altLang="zh-CN" sz="2000" b="0" i="1"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P</a:t>
                      </a:r>
                      <a:r>
                        <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a:t>
                      </a:r>
                      <a:r>
                        <a:rPr lang="en-US" altLang="zh-CN" sz="2000" b="1" i="1" dirty="0">
                          <a:solidFill>
                            <a:schemeClr val="accent2"/>
                          </a:solidFill>
                          <a:latin typeface="+mn-lt"/>
                          <a:ea typeface="宋体" panose="02010600030101010101" pitchFamily="2" charset="-122"/>
                          <a:cs typeface="Times New Roman" panose="02020603050405020304" pitchFamily="18" charset="0"/>
                        </a:rPr>
                        <a:t>¬</a:t>
                      </a:r>
                      <a:r>
                        <a:rPr kumimoji="0" lang="en-US" altLang="zh-CN" sz="2000" b="0" i="1"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Q</a:t>
                      </a: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a:t>
                      </a: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a:t>
                      </a:r>
                      <a:r>
                        <a:rPr lang="en-US" altLang="zh-CN" sz="2000" b="1" i="1" dirty="0">
                          <a:solidFill>
                            <a:schemeClr val="accent2"/>
                          </a:solidFill>
                          <a:latin typeface="+mn-lt"/>
                          <a:ea typeface="宋体" panose="02010600030101010101" pitchFamily="2" charset="-122"/>
                          <a:cs typeface="Times New Roman" panose="02020603050405020304" pitchFamily="18" charset="0"/>
                        </a:rPr>
                        <a:t>¬</a:t>
                      </a:r>
                      <a:r>
                        <a:rPr kumimoji="0" lang="en-US" altLang="zh-CN" sz="2000" b="0" i="1"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P</a:t>
                      </a:r>
                      <a:r>
                        <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a:t>
                      </a:r>
                      <a:r>
                        <a:rPr kumimoji="0" lang="en-US" altLang="zh-CN" sz="2000" b="0" i="1"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Q</a:t>
                      </a: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a:t>
                      </a:r>
                      <a:endParaRPr kumimoji="0" lang="zh-CN" altLang="en-US" sz="2000" b="1"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7485">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a:ln>
                          <a:noFill/>
                        </a:ln>
                        <a:solidFill>
                          <a:schemeClr val="tx1"/>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485">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a:ln>
                          <a:noFill/>
                        </a:ln>
                        <a:solidFill>
                          <a:schemeClr val="tx1"/>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485">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7485">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chemeClr val="accent2"/>
                        </a:solidFill>
                        <a:effectLst/>
                        <a:latin typeface="+mn-lt"/>
                        <a:ea typeface="宋体" panose="02010600030101010101" pitchFamily="2" charset="-122"/>
                        <a:cs typeface="Times New Roman" panose="02020603050405020304" pitchFamily="18" charset="0"/>
                      </a:endParaRPr>
                    </a:p>
                  </a:txBody>
                  <a:tcPr marL="91447" marR="91447"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矩形 13">
            <a:extLst>
              <a:ext uri="{FF2B5EF4-FFF2-40B4-BE49-F238E27FC236}">
                <a16:creationId xmlns:a16="http://schemas.microsoft.com/office/drawing/2014/main" id="{CD8846DF-72EE-412A-A15E-7193D2EEBEEE}"/>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命题翻译</a:t>
            </a:r>
            <a:endParaRPr lang="en-US" altLang="zh-CN" u="sng" dirty="0">
              <a:solidFill>
                <a:schemeClr val="bg1"/>
              </a:solidFill>
              <a:cs typeface="+mn-ea"/>
              <a:sym typeface="+mn-lt"/>
            </a:endParaRPr>
          </a:p>
        </p:txBody>
      </p:sp>
    </p:spTree>
    <p:extLst>
      <p:ext uri="{BB962C8B-B14F-4D97-AF65-F5344CB8AC3E}">
        <p14:creationId xmlns:p14="http://schemas.microsoft.com/office/powerpoint/2010/main" val="56110324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 calcmode="lin" valueType="num">
                                      <p:cBhvr additive="base">
                                        <p:cTn id="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Logic puzzles</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内容占位符 2">
            <a:extLst>
              <a:ext uri="{FF2B5EF4-FFF2-40B4-BE49-F238E27FC236}">
                <a16:creationId xmlns:a16="http://schemas.microsoft.com/office/drawing/2014/main" id="{27E34223-30C5-49C2-B3CE-43F5EAE5C9D3}"/>
              </a:ext>
            </a:extLst>
          </p:cNvPr>
          <p:cNvSpPr txBox="1">
            <a:spLocks noChangeArrowheads="1"/>
          </p:cNvSpPr>
          <p:nvPr/>
        </p:nvSpPr>
        <p:spPr>
          <a:xfrm>
            <a:off x="2171700" y="1114370"/>
            <a:ext cx="9699170" cy="5715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i="1" dirty="0">
                <a:solidFill>
                  <a:schemeClr val="accent2"/>
                </a:solidFill>
                <a:ea typeface="宋体" panose="02010600030101010101" pitchFamily="2" charset="-122"/>
                <a:cs typeface="Times New Roman" panose="02020603050405020304" pitchFamily="18" charset="0"/>
              </a:rPr>
              <a:t>Solution</a:t>
            </a:r>
            <a:r>
              <a:rPr lang="zh-CN" altLang="en-US" sz="2400" b="1" dirty="0">
                <a:solidFill>
                  <a:schemeClr val="accent2"/>
                </a:solidFill>
                <a:ea typeface="宋体" panose="02010600030101010101" pitchFamily="2" charset="-122"/>
                <a:cs typeface="Times New Roman" panose="02020603050405020304" pitchFamily="18" charset="0"/>
              </a:rPr>
              <a:t>：</a:t>
            </a:r>
            <a:r>
              <a:rPr lang="en-US" altLang="zh-CN" sz="2400" b="1" dirty="0">
                <a:solidFill>
                  <a:schemeClr val="accent2"/>
                </a:solidFill>
                <a:ea typeface="宋体" panose="02010600030101010101" pitchFamily="2" charset="-122"/>
                <a:cs typeface="Times New Roman" panose="02020603050405020304" pitchFamily="18" charset="0"/>
              </a:rPr>
              <a:t>Enumeration, there are only four possibilities.</a:t>
            </a:r>
            <a:endParaRPr lang="zh-CN" altLang="en-US" sz="2400" b="1" dirty="0">
              <a:solidFill>
                <a:schemeClr val="accent2"/>
              </a:solidFill>
              <a:ea typeface="宋体" panose="02010600030101010101" pitchFamily="2" charset="-122"/>
              <a:cs typeface="Times New Roman" panose="02020603050405020304" pitchFamily="18" charset="0"/>
            </a:endParaRPr>
          </a:p>
          <a:p>
            <a:r>
              <a:rPr lang="en-US" altLang="zh-CN" sz="2400" b="1" dirty="0">
                <a:ea typeface="宋体" panose="02010600030101010101" pitchFamily="2" charset="-122"/>
                <a:cs typeface="Times New Roman" panose="02020603050405020304" pitchFamily="18" charset="0"/>
              </a:rPr>
              <a:t>Suppose they're </a:t>
            </a:r>
            <a:r>
              <a:rPr lang="en-US" altLang="zh-CN" sz="2400" b="1" dirty="0">
                <a:solidFill>
                  <a:srgbClr val="FF0000"/>
                </a:solidFill>
                <a:ea typeface="宋体" panose="02010600030101010101" pitchFamily="2" charset="-122"/>
                <a:cs typeface="Times New Roman" panose="02020603050405020304" pitchFamily="18" charset="0"/>
              </a:rPr>
              <a:t>all knights</a:t>
            </a:r>
            <a:r>
              <a:rPr lang="en-US" altLang="zh-CN" sz="2400" b="1" dirty="0">
                <a:ea typeface="宋体" panose="02010600030101010101" pitchFamily="2" charset="-122"/>
                <a:cs typeface="Times New Roman" panose="02020603050405020304" pitchFamily="18" charset="0"/>
              </a:rPr>
              <a:t>. B is lying. It's not true.</a:t>
            </a:r>
          </a:p>
          <a:p>
            <a:r>
              <a:rPr lang="en-US" altLang="zh-CN" sz="2400" b="1" dirty="0">
                <a:ea typeface="宋体" panose="02010600030101010101" pitchFamily="2" charset="-122"/>
                <a:cs typeface="Times New Roman" panose="02020603050405020304" pitchFamily="18" charset="0"/>
              </a:rPr>
              <a:t>Suppose </a:t>
            </a:r>
            <a:r>
              <a:rPr lang="en-US" altLang="zh-CN" sz="2400" b="1" dirty="0">
                <a:solidFill>
                  <a:srgbClr val="FF0000"/>
                </a:solidFill>
                <a:ea typeface="宋体" panose="02010600030101010101" pitchFamily="2" charset="-122"/>
                <a:cs typeface="Times New Roman" panose="02020603050405020304" pitchFamily="18" charset="0"/>
              </a:rPr>
              <a:t>A is a knight </a:t>
            </a:r>
            <a:r>
              <a:rPr lang="en-US" altLang="zh-CN" sz="2400" b="1" dirty="0">
                <a:ea typeface="宋体" panose="02010600030101010101" pitchFamily="2" charset="-122"/>
                <a:cs typeface="Times New Roman" panose="02020603050405020304" pitchFamily="18" charset="0"/>
              </a:rPr>
              <a:t>and B is a knaves. A is lying. It's not true</a:t>
            </a:r>
            <a:endParaRPr lang="zh-CN" altLang="en-US" sz="2400" b="1" dirty="0">
              <a:ea typeface="宋体" panose="02010600030101010101" pitchFamily="2" charset="-122"/>
              <a:cs typeface="Times New Roman" panose="02020603050405020304" pitchFamily="18" charset="0"/>
            </a:endParaRPr>
          </a:p>
          <a:p>
            <a:r>
              <a:rPr lang="en-US" altLang="zh-CN" sz="2400" b="1" dirty="0">
                <a:ea typeface="宋体" panose="02010600030101010101" pitchFamily="2" charset="-122"/>
                <a:cs typeface="Times New Roman" panose="02020603050405020304" pitchFamily="18" charset="0"/>
              </a:rPr>
              <a:t>Suppose A is a knaves and </a:t>
            </a:r>
            <a:r>
              <a:rPr lang="en-US" altLang="zh-CN" sz="2400" b="1" dirty="0">
                <a:solidFill>
                  <a:srgbClr val="FF0000"/>
                </a:solidFill>
                <a:ea typeface="宋体" panose="02010600030101010101" pitchFamily="2" charset="-122"/>
                <a:cs typeface="Times New Roman" panose="02020603050405020304" pitchFamily="18" charset="0"/>
              </a:rPr>
              <a:t>B is a knight</a:t>
            </a:r>
            <a:r>
              <a:rPr lang="en-US" altLang="zh-CN" sz="2400" b="1" dirty="0">
                <a:ea typeface="宋体" panose="02010600030101010101" pitchFamily="2" charset="-122"/>
                <a:cs typeface="Times New Roman" panose="02020603050405020304" pitchFamily="18" charset="0"/>
              </a:rPr>
              <a:t>. A telling the truth. it's not true.</a:t>
            </a:r>
          </a:p>
          <a:p>
            <a:r>
              <a:rPr lang="en-US" altLang="zh-CN" sz="2400" b="1" dirty="0">
                <a:ea typeface="宋体" panose="02010600030101010101" pitchFamily="2" charset="-122"/>
                <a:cs typeface="Times New Roman" panose="02020603050405020304" pitchFamily="18" charset="0"/>
              </a:rPr>
              <a:t>Suppose A and B are </a:t>
            </a:r>
            <a:r>
              <a:rPr lang="en-US" altLang="zh-CN" sz="2400" b="1" dirty="0">
                <a:solidFill>
                  <a:srgbClr val="FF0000"/>
                </a:solidFill>
                <a:ea typeface="宋体" panose="02010600030101010101" pitchFamily="2" charset="-122"/>
                <a:cs typeface="Times New Roman" panose="02020603050405020304" pitchFamily="18" charset="0"/>
              </a:rPr>
              <a:t>both knaves</a:t>
            </a:r>
            <a:r>
              <a:rPr lang="en-US" altLang="zh-CN" sz="2400" b="1" dirty="0">
                <a:ea typeface="宋体" panose="02010600030101010101" pitchFamily="2" charset="-122"/>
                <a:cs typeface="Times New Roman" panose="02020603050405020304" pitchFamily="18" charset="0"/>
              </a:rPr>
              <a:t>. it's true.</a:t>
            </a:r>
            <a:endParaRPr lang="zh-CN" altLang="en-US" sz="2400" b="1" dirty="0">
              <a:ea typeface="宋体" panose="02010600030101010101" pitchFamily="2" charset="-122"/>
              <a:cs typeface="Times New Roman" panose="02020603050405020304" pitchFamily="18" charset="0"/>
            </a:endParaRPr>
          </a:p>
          <a:p>
            <a:r>
              <a:rPr lang="en-US" altLang="zh-CN" sz="2400" b="1" dirty="0">
                <a:ea typeface="宋体" panose="02010600030101010101" pitchFamily="2" charset="-122"/>
                <a:cs typeface="Times New Roman" panose="02020603050405020304" pitchFamily="18" charset="0"/>
              </a:rPr>
              <a:t>So they are both knaves.</a:t>
            </a:r>
            <a:endParaRPr lang="zh-CN" altLang="en-US" sz="2400" b="1" dirty="0">
              <a:ea typeface="宋体" panose="02010600030101010101" pitchFamily="2" charset="-122"/>
              <a:cs typeface="Times New Roman" panose="02020603050405020304" pitchFamily="18" charset="0"/>
            </a:endParaRPr>
          </a:p>
          <a:p>
            <a:endParaRPr lang="zh-CN" altLang="en-US" b="1" dirty="0">
              <a:ea typeface="宋体" panose="02010600030101010101" pitchFamily="2" charset="-122"/>
              <a:cs typeface="Times New Roman" panose="02020603050405020304" pitchFamily="18" charset="0"/>
            </a:endParaRPr>
          </a:p>
        </p:txBody>
      </p:sp>
      <p:graphicFrame>
        <p:nvGraphicFramePr>
          <p:cNvPr id="13" name="Group 21">
            <a:extLst>
              <a:ext uri="{FF2B5EF4-FFF2-40B4-BE49-F238E27FC236}">
                <a16:creationId xmlns:a16="http://schemas.microsoft.com/office/drawing/2014/main" id="{BE4C51E9-518F-408C-9A57-5F1C989CA359}"/>
              </a:ext>
            </a:extLst>
          </p:cNvPr>
          <p:cNvGraphicFramePr>
            <a:graphicFrameLocks noGrp="1"/>
          </p:cNvGraphicFramePr>
          <p:nvPr>
            <p:extLst>
              <p:ext uri="{D42A27DB-BD31-4B8C-83A1-F6EECF244321}">
                <p14:modId xmlns:p14="http://schemas.microsoft.com/office/powerpoint/2010/main" val="2859168029"/>
              </p:ext>
            </p:extLst>
          </p:nvPr>
        </p:nvGraphicFramePr>
        <p:xfrm>
          <a:off x="3099706" y="4430486"/>
          <a:ext cx="7843157" cy="2005456"/>
        </p:xfrm>
        <a:graphic>
          <a:graphicData uri="http://schemas.openxmlformats.org/drawingml/2006/table">
            <a:tbl>
              <a:tblPr/>
              <a:tblGrid>
                <a:gridCol w="663208">
                  <a:extLst>
                    <a:ext uri="{9D8B030D-6E8A-4147-A177-3AD203B41FA5}">
                      <a16:colId xmlns:a16="http://schemas.microsoft.com/office/drawing/2014/main" val="20000"/>
                    </a:ext>
                  </a:extLst>
                </a:gridCol>
                <a:gridCol w="810588">
                  <a:extLst>
                    <a:ext uri="{9D8B030D-6E8A-4147-A177-3AD203B41FA5}">
                      <a16:colId xmlns:a16="http://schemas.microsoft.com/office/drawing/2014/main" val="20001"/>
                    </a:ext>
                  </a:extLst>
                </a:gridCol>
                <a:gridCol w="1400106">
                  <a:extLst>
                    <a:ext uri="{9D8B030D-6E8A-4147-A177-3AD203B41FA5}">
                      <a16:colId xmlns:a16="http://schemas.microsoft.com/office/drawing/2014/main" val="20002"/>
                    </a:ext>
                  </a:extLst>
                </a:gridCol>
                <a:gridCol w="4969255">
                  <a:extLst>
                    <a:ext uri="{9D8B030D-6E8A-4147-A177-3AD203B41FA5}">
                      <a16:colId xmlns:a16="http://schemas.microsoft.com/office/drawing/2014/main" val="20003"/>
                    </a:ext>
                  </a:extLst>
                </a:gridCol>
              </a:tblGrid>
              <a:tr h="420544">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P</a:t>
                      </a:r>
                      <a:endParaRPr kumimoji="0" lang="zh-CN" altLang="en-US" sz="2000" b="0" i="1"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Q</a:t>
                      </a:r>
                      <a:endParaRPr kumimoji="0" lang="zh-CN" altLang="en-US" sz="2000" b="0" i="1"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1"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A</a:t>
                      </a:r>
                      <a:r>
                        <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a:t>
                      </a:r>
                      <a:r>
                        <a:rPr kumimoji="0" lang="en-US" altLang="zh-CN" sz="2000" b="0" i="1"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Q</a:t>
                      </a:r>
                      <a:endParaRPr kumimoji="0" lang="zh-CN" altLang="en-US" sz="2000" b="0" i="1"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B: (</a:t>
                      </a:r>
                      <a:r>
                        <a:rPr kumimoji="0" lang="en-US" altLang="zh-CN" sz="2000" b="0" i="1"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P</a:t>
                      </a:r>
                      <a:r>
                        <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a:t>
                      </a:r>
                      <a:r>
                        <a:rPr lang="en-US" altLang="zh-CN" sz="2000" b="1" i="1" dirty="0">
                          <a:solidFill>
                            <a:srgbClr val="0070C0"/>
                          </a:solidFill>
                          <a:latin typeface="+mn-lt"/>
                          <a:ea typeface="宋体" panose="02010600030101010101" pitchFamily="2" charset="-122"/>
                          <a:cs typeface="Times New Roman" panose="02020603050405020304" pitchFamily="18" charset="0"/>
                        </a:rPr>
                        <a:t>¬</a:t>
                      </a:r>
                      <a:r>
                        <a:rPr kumimoji="0" lang="en-US" altLang="zh-CN" sz="2000" b="0" i="1"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Q</a:t>
                      </a: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a:t>
                      </a: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a:t>
                      </a:r>
                      <a:r>
                        <a:rPr lang="en-US" altLang="zh-CN" sz="2000" b="1" i="1" dirty="0">
                          <a:solidFill>
                            <a:srgbClr val="0070C0"/>
                          </a:solidFill>
                          <a:latin typeface="+mn-lt"/>
                          <a:ea typeface="宋体" panose="02010600030101010101" pitchFamily="2" charset="-122"/>
                          <a:cs typeface="Times New Roman" panose="02020603050405020304" pitchFamily="18" charset="0"/>
                        </a:rPr>
                        <a:t>¬</a:t>
                      </a:r>
                      <a:r>
                        <a:rPr kumimoji="0" lang="en-US" altLang="zh-CN" sz="2000" b="0" i="1"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P</a:t>
                      </a:r>
                      <a:r>
                        <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a:t>
                      </a:r>
                      <a:r>
                        <a:rPr kumimoji="0" lang="en-US" altLang="zh-CN" sz="2000" b="0" i="1"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Q</a:t>
                      </a: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a:t>
                      </a:r>
                      <a:endParaRPr kumimoji="0" lang="zh-CN" altLang="en-US" sz="2000" b="1"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030">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030">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030">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5030">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1</a:t>
                      </a:r>
                      <a:endPar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0</a:t>
                      </a:r>
                      <a:endParaRPr kumimoji="0" lang="zh-CN" altLang="en-US" sz="2000" b="0"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矩形 13">
            <a:extLst>
              <a:ext uri="{FF2B5EF4-FFF2-40B4-BE49-F238E27FC236}">
                <a16:creationId xmlns:a16="http://schemas.microsoft.com/office/drawing/2014/main" id="{26F3613B-01FF-470F-AB01-ED6CA6046144}"/>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命题翻译</a:t>
            </a:r>
            <a:endParaRPr lang="en-US" altLang="zh-CN" u="sng" dirty="0">
              <a:solidFill>
                <a:schemeClr val="bg1"/>
              </a:solidFill>
              <a:cs typeface="+mn-ea"/>
              <a:sym typeface="+mn-lt"/>
            </a:endParaRPr>
          </a:p>
        </p:txBody>
      </p:sp>
      <p:graphicFrame>
        <p:nvGraphicFramePr>
          <p:cNvPr id="4" name="表格 3">
            <a:extLst>
              <a:ext uri="{FF2B5EF4-FFF2-40B4-BE49-F238E27FC236}">
                <a16:creationId xmlns:a16="http://schemas.microsoft.com/office/drawing/2014/main" id="{BDE47737-AB04-4A9D-A8CB-B3F8328343A8}"/>
              </a:ext>
            </a:extLst>
          </p:cNvPr>
          <p:cNvGraphicFramePr>
            <a:graphicFrameLocks noGrp="1"/>
          </p:cNvGraphicFramePr>
          <p:nvPr>
            <p:extLst>
              <p:ext uri="{D42A27DB-BD31-4B8C-83A1-F6EECF244321}">
                <p14:modId xmlns:p14="http://schemas.microsoft.com/office/powerpoint/2010/main" val="1346483806"/>
              </p:ext>
            </p:extLst>
          </p:nvPr>
        </p:nvGraphicFramePr>
        <p:xfrm>
          <a:off x="4577443" y="4433915"/>
          <a:ext cx="1400106" cy="2005456"/>
        </p:xfrm>
        <a:graphic>
          <a:graphicData uri="http://schemas.openxmlformats.org/drawingml/2006/table">
            <a:tbl>
              <a:tblPr/>
              <a:tblGrid>
                <a:gridCol w="1400106">
                  <a:extLst>
                    <a:ext uri="{9D8B030D-6E8A-4147-A177-3AD203B41FA5}">
                      <a16:colId xmlns:a16="http://schemas.microsoft.com/office/drawing/2014/main" val="938952206"/>
                    </a:ext>
                  </a:extLst>
                </a:gridCol>
              </a:tblGrid>
              <a:tr h="420544">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1"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A</a:t>
                      </a:r>
                      <a:r>
                        <a:rPr kumimoji="0" lang="zh-CN" altLang="en-US" sz="2000" b="1"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a:t>
                      </a:r>
                      <a:r>
                        <a:rPr kumimoji="0" lang="en-US" altLang="zh-CN" sz="2000" b="1"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a:t>
                      </a:r>
                      <a:r>
                        <a:rPr kumimoji="0" lang="en-US" altLang="zh-CN" sz="2000" b="1" i="1"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Q</a:t>
                      </a:r>
                      <a:endParaRPr kumimoji="0" lang="zh-CN" altLang="en-US" sz="2000" b="1" i="1"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2255716249"/>
                  </a:ext>
                </a:extLst>
              </a:tr>
              <a:tr h="395030">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1</a:t>
                      </a:r>
                      <a:endParaRPr kumimoji="0" lang="zh-CN" altLang="en-US" sz="2000" b="1"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605577764"/>
                  </a:ext>
                </a:extLst>
              </a:tr>
              <a:tr h="395030">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0</a:t>
                      </a:r>
                      <a:endParaRPr kumimoji="0" lang="zh-CN" altLang="en-US" sz="2000" b="1"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992975692"/>
                  </a:ext>
                </a:extLst>
              </a:tr>
              <a:tr h="395030">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1</a:t>
                      </a:r>
                      <a:endParaRPr kumimoji="0" lang="zh-CN" altLang="en-US" sz="2000" b="1"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9397891"/>
                  </a:ext>
                </a:extLst>
              </a:tr>
              <a:tr h="395030">
                <a:tc>
                  <a:txBody>
                    <a:bodyPr/>
                    <a:lstStyle>
                      <a:lvl1pPr>
                        <a:spcBef>
                          <a:spcPct val="20000"/>
                        </a:spcBef>
                        <a:defRPr sz="2800">
                          <a:solidFill>
                            <a:schemeClr val="tx1"/>
                          </a:solidFill>
                          <a:latin typeface="Franklin Gothic Demi" panose="020B0703020102020204" pitchFamily="34" charset="0"/>
                        </a:defRPr>
                      </a:lvl1pPr>
                      <a:lvl2pPr marL="742950" indent="-285750">
                        <a:spcBef>
                          <a:spcPct val="20000"/>
                        </a:spcBef>
                        <a:defRPr sz="2400">
                          <a:solidFill>
                            <a:schemeClr val="tx1"/>
                          </a:solidFill>
                          <a:latin typeface="Franklin Gothic Demi" panose="020B0703020102020204" pitchFamily="34" charset="0"/>
                        </a:defRPr>
                      </a:lvl2pPr>
                      <a:lvl3pPr marL="1143000" indent="-228600">
                        <a:spcBef>
                          <a:spcPct val="20000"/>
                        </a:spcBef>
                        <a:defRPr sz="2000">
                          <a:solidFill>
                            <a:schemeClr val="tx1"/>
                          </a:solidFill>
                          <a:latin typeface="Franklin Gothic Demi" panose="020B0703020102020204" pitchFamily="34" charset="0"/>
                        </a:defRPr>
                      </a:lvl3pPr>
                      <a:lvl4pPr marL="1600200" indent="-228600">
                        <a:spcBef>
                          <a:spcPct val="20000"/>
                        </a:spcBef>
                        <a:defRPr>
                          <a:solidFill>
                            <a:schemeClr val="tx1"/>
                          </a:solidFill>
                          <a:latin typeface="Franklin Gothic Demi" panose="020B0703020102020204" pitchFamily="34" charset="0"/>
                        </a:defRPr>
                      </a:lvl4pPr>
                      <a:lvl5pPr marL="2057400" indent="-228600">
                        <a:spcBef>
                          <a:spcPct val="20000"/>
                        </a:spcBef>
                        <a:defRPr>
                          <a:solidFill>
                            <a:schemeClr val="tx1"/>
                          </a:solidFill>
                          <a:latin typeface="Franklin Gothic Demi" panose="020B0703020102020204" pitchFamily="34" charset="0"/>
                        </a:defRPr>
                      </a:lvl5pPr>
                      <a:lvl6pPr marL="2514600" indent="-228600" eaLnBrk="0" fontAlgn="base" hangingPunct="0">
                        <a:spcBef>
                          <a:spcPct val="20000"/>
                        </a:spcBef>
                        <a:spcAft>
                          <a:spcPct val="0"/>
                        </a:spcAft>
                        <a:defRPr>
                          <a:solidFill>
                            <a:schemeClr val="tx1"/>
                          </a:solidFill>
                          <a:latin typeface="Franklin Gothic Demi" panose="020B0703020102020204" pitchFamily="34" charset="0"/>
                        </a:defRPr>
                      </a:lvl6pPr>
                      <a:lvl7pPr marL="2971800" indent="-228600" eaLnBrk="0" fontAlgn="base" hangingPunct="0">
                        <a:spcBef>
                          <a:spcPct val="20000"/>
                        </a:spcBef>
                        <a:spcAft>
                          <a:spcPct val="0"/>
                        </a:spcAft>
                        <a:defRPr>
                          <a:solidFill>
                            <a:schemeClr val="tx1"/>
                          </a:solidFill>
                          <a:latin typeface="Franklin Gothic Demi" panose="020B0703020102020204" pitchFamily="34" charset="0"/>
                        </a:defRPr>
                      </a:lvl7pPr>
                      <a:lvl8pPr marL="3429000" indent="-228600" eaLnBrk="0" fontAlgn="base" hangingPunct="0">
                        <a:spcBef>
                          <a:spcPct val="20000"/>
                        </a:spcBef>
                        <a:spcAft>
                          <a:spcPct val="0"/>
                        </a:spcAft>
                        <a:defRPr>
                          <a:solidFill>
                            <a:schemeClr val="tx1"/>
                          </a:solidFill>
                          <a:latin typeface="Franklin Gothic Demi" panose="020B0703020102020204" pitchFamily="34" charset="0"/>
                        </a:defRPr>
                      </a:lvl8pPr>
                      <a:lvl9pPr marL="3886200" indent="-228600" eaLnBrk="0" fontAlgn="base" hangingPunct="0">
                        <a:spcBef>
                          <a:spcPct val="20000"/>
                        </a:spcBef>
                        <a:spcAft>
                          <a:spcPct val="0"/>
                        </a:spcAft>
                        <a:defRPr>
                          <a:solidFill>
                            <a:schemeClr val="tx1"/>
                          </a:solidFill>
                          <a:latin typeface="Franklin Gothic Demi" panose="020B07030201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rPr>
                        <a:t>0</a:t>
                      </a:r>
                      <a:endParaRPr kumimoji="0" lang="zh-CN" altLang="en-US" sz="2000" b="1" i="0" u="none" strike="noStrike" cap="none" normalizeH="0" baseline="0" dirty="0">
                        <a:ln>
                          <a:noFill/>
                        </a:ln>
                        <a:solidFill>
                          <a:srgbClr val="0070C0"/>
                        </a:solidFill>
                        <a:effectLst/>
                        <a:latin typeface="+mn-lt"/>
                        <a:ea typeface="宋体" panose="02010600030101010101" pitchFamily="2" charset="-122"/>
                        <a:cs typeface="Times New Roman" panose="02020603050405020304" pitchFamily="18" charset="0"/>
                      </a:endParaRPr>
                    </a:p>
                  </a:txBody>
                  <a:tcPr marL="91432" marR="91432"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676229402"/>
                  </a:ext>
                </a:extLst>
              </a:tr>
            </a:tbl>
          </a:graphicData>
        </a:graphic>
      </p:graphicFrame>
    </p:spTree>
    <p:extLst>
      <p:ext uri="{BB962C8B-B14F-4D97-AF65-F5344CB8AC3E}">
        <p14:creationId xmlns:p14="http://schemas.microsoft.com/office/powerpoint/2010/main" val="249034311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Translation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4" name="矩形 3">
            <a:extLst>
              <a:ext uri="{FF2B5EF4-FFF2-40B4-BE49-F238E27FC236}">
                <a16:creationId xmlns:a16="http://schemas.microsoft.com/office/drawing/2014/main" id="{AD4B803A-8FFA-4950-9BF6-B637338B3A15}"/>
              </a:ext>
            </a:extLst>
          </p:cNvPr>
          <p:cNvSpPr/>
          <p:nvPr/>
        </p:nvSpPr>
        <p:spPr>
          <a:xfrm>
            <a:off x="1964871" y="1216243"/>
            <a:ext cx="9433366" cy="4893647"/>
          </a:xfrm>
          <a:prstGeom prst="rect">
            <a:avLst/>
          </a:prstGeom>
        </p:spPr>
        <p:txBody>
          <a:bodyPr wrap="square">
            <a:spAutoFit/>
          </a:bodyPr>
          <a:lstStyle/>
          <a:p>
            <a:r>
              <a:rPr lang="en-US" altLang="zh-CN" sz="2400" b="1" i="1" dirty="0">
                <a:solidFill>
                  <a:schemeClr val="accent2"/>
                </a:solidFill>
                <a:ea typeface="宋体" panose="02010600030101010101" pitchFamily="2" charset="-122"/>
                <a:cs typeface="Times New Roman" panose="02020603050405020304" pitchFamily="18" charset="0"/>
              </a:rPr>
              <a:t>P: Grizzly bears have been seen in the area. </a:t>
            </a:r>
          </a:p>
          <a:p>
            <a:r>
              <a:rPr lang="en-US" altLang="zh-CN" sz="2400" b="1" i="1" dirty="0">
                <a:solidFill>
                  <a:schemeClr val="accent2"/>
                </a:solidFill>
                <a:ea typeface="宋体" panose="02010600030101010101" pitchFamily="2" charset="-122"/>
                <a:cs typeface="Times New Roman" panose="02020603050405020304" pitchFamily="18" charset="0"/>
              </a:rPr>
              <a:t>Q: Hiking is safe on the trail. </a:t>
            </a:r>
          </a:p>
          <a:p>
            <a:r>
              <a:rPr lang="en-US" altLang="zh-CN" sz="2400" b="1" i="1" dirty="0">
                <a:solidFill>
                  <a:schemeClr val="accent2"/>
                </a:solidFill>
                <a:ea typeface="宋体" panose="02010600030101010101" pitchFamily="2" charset="-122"/>
                <a:cs typeface="Times New Roman" panose="02020603050405020304" pitchFamily="18" charset="0"/>
              </a:rPr>
              <a:t>R: Berries are ripe along the trail.</a:t>
            </a:r>
          </a:p>
          <a:p>
            <a:endParaRPr lang="en-US" altLang="zh-CN" sz="2400" b="1" dirty="0">
              <a:ea typeface="宋体" panose="02010600030101010101" pitchFamily="2" charset="-122"/>
              <a:cs typeface="Times New Roman" panose="02020603050405020304" pitchFamily="18" charset="0"/>
            </a:endParaRPr>
          </a:p>
          <a:p>
            <a:pPr marL="457200" indent="-457200">
              <a:buFont typeface="+mj-lt"/>
              <a:buAutoNum type="alphaLcParenR"/>
            </a:pPr>
            <a:r>
              <a:rPr lang="en-US" altLang="zh-CN" sz="2400" dirty="0">
                <a:ea typeface="宋体" panose="02010600030101010101" pitchFamily="2" charset="-122"/>
                <a:cs typeface="Times New Roman" panose="02020603050405020304" pitchFamily="18" charset="0"/>
              </a:rPr>
              <a:t>Berries are ripe along the trail, </a:t>
            </a:r>
            <a:r>
              <a:rPr lang="en-US" altLang="zh-CN" sz="2400" b="1" dirty="0">
                <a:solidFill>
                  <a:srgbClr val="FF0000"/>
                </a:solidFill>
                <a:ea typeface="宋体" panose="02010600030101010101" pitchFamily="2" charset="-122"/>
                <a:cs typeface="Times New Roman" panose="02020603050405020304" pitchFamily="18" charset="0"/>
              </a:rPr>
              <a:t>but</a:t>
            </a:r>
            <a:r>
              <a:rPr lang="en-US" altLang="zh-CN" sz="2400" dirty="0">
                <a:ea typeface="宋体" panose="02010600030101010101" pitchFamily="2" charset="-122"/>
                <a:cs typeface="Times New Roman" panose="02020603050405020304" pitchFamily="18" charset="0"/>
              </a:rPr>
              <a:t> grizzly bears have not been seen in the area.</a:t>
            </a:r>
          </a:p>
          <a:p>
            <a:pPr marL="457200" indent="-457200">
              <a:buFont typeface="+mj-lt"/>
              <a:buAutoNum type="alphaLcParenR"/>
            </a:pPr>
            <a:endParaRPr lang="en-US" altLang="zh-CN" sz="2400" dirty="0">
              <a:ea typeface="宋体" panose="02010600030101010101" pitchFamily="2" charset="-122"/>
              <a:cs typeface="Times New Roman" panose="02020603050405020304" pitchFamily="18" charset="0"/>
            </a:endParaRPr>
          </a:p>
          <a:p>
            <a:pPr marL="457200" indent="-457200">
              <a:buFont typeface="+mj-lt"/>
              <a:buAutoNum type="alphaLcParenR"/>
            </a:pPr>
            <a:r>
              <a:rPr lang="en-US" altLang="zh-CN" sz="2400" dirty="0">
                <a:ea typeface="宋体" panose="02010600030101010101" pitchFamily="2" charset="-122"/>
                <a:cs typeface="Times New Roman" panose="02020603050405020304" pitchFamily="18" charset="0"/>
              </a:rPr>
              <a:t>Grizzly bears have </a:t>
            </a:r>
            <a:r>
              <a:rPr lang="en-US" altLang="zh-CN" sz="2400" b="1" dirty="0">
                <a:ea typeface="宋体" panose="02010600030101010101" pitchFamily="2" charset="-122"/>
                <a:cs typeface="Times New Roman" panose="02020603050405020304" pitchFamily="18" charset="0"/>
              </a:rPr>
              <a:t>not</a:t>
            </a:r>
            <a:r>
              <a:rPr lang="en-US" altLang="zh-CN" sz="2400" dirty="0">
                <a:ea typeface="宋体" panose="02010600030101010101" pitchFamily="2" charset="-122"/>
                <a:cs typeface="Times New Roman" panose="02020603050405020304" pitchFamily="18" charset="0"/>
              </a:rPr>
              <a:t> been seen in the area and hiking on the trail is safe, </a:t>
            </a:r>
            <a:r>
              <a:rPr lang="en-US" altLang="zh-CN" sz="2400" b="1" dirty="0">
                <a:ea typeface="宋体" panose="02010600030101010101" pitchFamily="2" charset="-122"/>
                <a:cs typeface="Times New Roman" panose="02020603050405020304" pitchFamily="18" charset="0"/>
              </a:rPr>
              <a:t>but</a:t>
            </a:r>
            <a:r>
              <a:rPr lang="en-US" altLang="zh-CN" sz="2400" dirty="0">
                <a:ea typeface="宋体" panose="02010600030101010101" pitchFamily="2" charset="-122"/>
                <a:cs typeface="Times New Roman" panose="02020603050405020304" pitchFamily="18" charset="0"/>
              </a:rPr>
              <a:t> berries are ripe along the trail.</a:t>
            </a:r>
          </a:p>
          <a:p>
            <a:pPr marL="457200" indent="-457200">
              <a:buFont typeface="+mj-lt"/>
              <a:buAutoNum type="alphaLcParenR"/>
            </a:pPr>
            <a:endParaRPr lang="en-US" altLang="zh-CN" sz="2400" dirty="0">
              <a:ea typeface="宋体" panose="02010600030101010101" pitchFamily="2" charset="-122"/>
              <a:cs typeface="Times New Roman" panose="02020603050405020304" pitchFamily="18" charset="0"/>
            </a:endParaRPr>
          </a:p>
          <a:p>
            <a:pPr marL="457200" indent="-457200">
              <a:buFont typeface="+mj-lt"/>
              <a:buAutoNum type="alphaLcParenR"/>
            </a:pPr>
            <a:r>
              <a:rPr lang="en-US" altLang="zh-CN" sz="2400" dirty="0">
                <a:ea typeface="宋体" panose="02010600030101010101" pitchFamily="2" charset="-122"/>
                <a:cs typeface="Times New Roman" panose="02020603050405020304" pitchFamily="18" charset="0"/>
              </a:rPr>
              <a:t>If berries are ripe along the trail, hiking is safe </a:t>
            </a:r>
            <a:r>
              <a:rPr lang="en-US" altLang="zh-CN" sz="2400" dirty="0">
                <a:solidFill>
                  <a:srgbClr val="FF0000"/>
                </a:solidFill>
                <a:ea typeface="宋体" panose="02010600030101010101" pitchFamily="2" charset="-122"/>
                <a:cs typeface="Times New Roman" panose="02020603050405020304" pitchFamily="18" charset="0"/>
              </a:rPr>
              <a:t>if and only if </a:t>
            </a:r>
            <a:r>
              <a:rPr lang="en-US" altLang="zh-CN" sz="2400" dirty="0">
                <a:ea typeface="宋体" panose="02010600030101010101" pitchFamily="2" charset="-122"/>
                <a:cs typeface="Times New Roman" panose="02020603050405020304" pitchFamily="18" charset="0"/>
              </a:rPr>
              <a:t>grizzly bears have not been seen in the area.</a:t>
            </a:r>
          </a:p>
          <a:p>
            <a:endParaRPr lang="en-US" altLang="zh-CN" sz="2400" b="1" dirty="0">
              <a:ea typeface="宋体"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6022C302-BFA8-4D8C-B04A-F7700609894E}"/>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命题翻译</a:t>
            </a:r>
            <a:endParaRPr lang="en-US" altLang="zh-CN" u="sng" dirty="0">
              <a:solidFill>
                <a:schemeClr val="bg1"/>
              </a:solidFill>
              <a:cs typeface="+mn-ea"/>
              <a:sym typeface="+mn-lt"/>
            </a:endParaRPr>
          </a:p>
        </p:txBody>
      </p:sp>
    </p:spTree>
    <p:extLst>
      <p:ext uri="{BB962C8B-B14F-4D97-AF65-F5344CB8AC3E}">
        <p14:creationId xmlns:p14="http://schemas.microsoft.com/office/powerpoint/2010/main" val="318870333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B6F456-25FE-404A-A84F-43F6A5D118BA}"/>
              </a:ext>
            </a:extLst>
          </p:cNvPr>
          <p:cNvSpPr>
            <a:spLocks noGrp="1"/>
          </p:cNvSpPr>
          <p:nvPr>
            <p:ph type="sldNum" sz="quarter" idx="4"/>
          </p:nvPr>
        </p:nvSpPr>
        <p:spPr/>
        <p:txBody>
          <a:bodyPr/>
          <a:lstStyle/>
          <a:p>
            <a:fld id="{297B5860-9389-40BC-8CED-DD2AAB23A1E9}" type="slidenum">
              <a:rPr lang="zh-CN" altLang="en-US" smtClean="0"/>
              <a:pPr/>
              <a:t>48</a:t>
            </a:fld>
            <a:endParaRPr lang="zh-CN" altLang="en-US" dirty="0"/>
          </a:p>
        </p:txBody>
      </p:sp>
      <p:sp>
        <p:nvSpPr>
          <p:cNvPr id="5" name="文本框 4">
            <a:extLst>
              <a:ext uri="{FF2B5EF4-FFF2-40B4-BE49-F238E27FC236}">
                <a16:creationId xmlns:a16="http://schemas.microsoft.com/office/drawing/2014/main" id="{93A24545-8A66-4E56-AA72-1D0A40BC8BF3}"/>
              </a:ext>
            </a:extLst>
          </p:cNvPr>
          <p:cNvSpPr txBox="1"/>
          <p:nvPr>
            <p:custDataLst>
              <p:tags r:id="rId2"/>
            </p:custDataLst>
          </p:nvPr>
        </p:nvSpPr>
        <p:spPr>
          <a:xfrm>
            <a:off x="2196662" y="1077075"/>
            <a:ext cx="9753600" cy="2143125"/>
          </a:xfrm>
          <a:prstGeom prst="rect">
            <a:avLst/>
          </a:prstGeom>
          <a:noFill/>
        </p:spPr>
        <p:txBody>
          <a:bodyPr vert="horz" wrap="square" rtlCol="0" anchor="ctr" anchorCtr="0">
            <a:noAutofit/>
          </a:bodyPr>
          <a:lstStyle/>
          <a:p>
            <a:r>
              <a:rPr lang="en-US" altLang="zh-CN" sz="2800" b="1" i="1" dirty="0">
                <a:solidFill>
                  <a:schemeClr val="accent2"/>
                </a:solidFill>
                <a:ea typeface="宋体" panose="02010600030101010101" pitchFamily="2" charset="-122"/>
                <a:cs typeface="Times New Roman" panose="02020603050405020304" pitchFamily="18" charset="0"/>
              </a:rPr>
              <a:t>P: Grizzly bears have been seen in the area. </a:t>
            </a:r>
          </a:p>
          <a:p>
            <a:r>
              <a:rPr lang="en-US" altLang="zh-CN" sz="2800" b="1" i="1" dirty="0">
                <a:solidFill>
                  <a:schemeClr val="accent2"/>
                </a:solidFill>
                <a:ea typeface="宋体" panose="02010600030101010101" pitchFamily="2" charset="-122"/>
                <a:cs typeface="Times New Roman" panose="02020603050405020304" pitchFamily="18" charset="0"/>
              </a:rPr>
              <a:t>Q: Hiking is safe on the trail. </a:t>
            </a:r>
          </a:p>
          <a:p>
            <a:r>
              <a:rPr lang="en-US" altLang="zh-CN" sz="2800" b="1" i="1" dirty="0">
                <a:solidFill>
                  <a:schemeClr val="accent2"/>
                </a:solidFill>
                <a:ea typeface="宋体" panose="02010600030101010101" pitchFamily="2" charset="-122"/>
                <a:cs typeface="Times New Roman" panose="02020603050405020304" pitchFamily="18" charset="0"/>
              </a:rPr>
              <a:t>R: Berries are ripe along the trail.</a:t>
            </a:r>
          </a:p>
          <a:p>
            <a:r>
              <a:rPr lang="en-US" altLang="zh-CN" sz="2800" dirty="0">
                <a:ea typeface="宋体" panose="02010600030101010101" pitchFamily="2" charset="-122"/>
                <a:cs typeface="Times New Roman" panose="02020603050405020304" pitchFamily="18" charset="0"/>
              </a:rPr>
              <a:t>If berries are ripe along the trail, hiking is safe </a:t>
            </a:r>
            <a:r>
              <a:rPr lang="en-US" altLang="zh-CN" sz="2800" b="1" dirty="0">
                <a:solidFill>
                  <a:srgbClr val="FF0000"/>
                </a:solidFill>
                <a:ea typeface="宋体" panose="02010600030101010101" pitchFamily="2" charset="-122"/>
                <a:cs typeface="Times New Roman" panose="02020603050405020304" pitchFamily="18" charset="0"/>
              </a:rPr>
              <a:t>if and only if </a:t>
            </a:r>
            <a:r>
              <a:rPr lang="en-US" altLang="zh-CN" sz="2800" dirty="0">
                <a:ea typeface="宋体" panose="02010600030101010101" pitchFamily="2" charset="-122"/>
                <a:cs typeface="Times New Roman" panose="02020603050405020304" pitchFamily="18" charset="0"/>
              </a:rPr>
              <a:t>grizzly bears have not been seen in the area.</a:t>
            </a:r>
          </a:p>
        </p:txBody>
      </p:sp>
      <p:sp>
        <p:nvSpPr>
          <p:cNvPr id="6" name="文本框 5">
            <a:extLst>
              <a:ext uri="{FF2B5EF4-FFF2-40B4-BE49-F238E27FC236}">
                <a16:creationId xmlns:a16="http://schemas.microsoft.com/office/drawing/2014/main" id="{3A27CCA2-0615-4625-B383-19C14C531ACE}"/>
              </a:ext>
            </a:extLst>
          </p:cNvPr>
          <p:cNvSpPr txBox="1"/>
          <p:nvPr>
            <p:custDataLst>
              <p:tags r:id="rId3"/>
            </p:custDataLst>
          </p:nvPr>
        </p:nvSpPr>
        <p:spPr>
          <a:xfrm>
            <a:off x="3415862" y="3411855"/>
            <a:ext cx="8534400" cy="642938"/>
          </a:xfrm>
          <a:prstGeom prst="rect">
            <a:avLst/>
          </a:prstGeom>
          <a:noFill/>
        </p:spPr>
        <p:txBody>
          <a:bodyPr vert="horz" rtlCol="0" anchor="ctr" anchorCtr="0">
            <a:noAutofit/>
          </a:bodyPr>
          <a:lstStyle/>
          <a:p>
            <a:r>
              <a:rPr lang="en-US" altLang="zh-CN" sz="2800" b="1" i="1" dirty="0">
                <a:ea typeface="宋体" panose="02010600030101010101" pitchFamily="2" charset="-122"/>
              </a:rPr>
              <a:t>P </a:t>
            </a:r>
            <a:r>
              <a:rPr lang="en-US" altLang="zh-CN" sz="2800" b="1" dirty="0">
                <a:ea typeface="宋体" panose="02010600030101010101" pitchFamily="2" charset="-122"/>
              </a:rPr>
              <a:t>→ (</a:t>
            </a:r>
            <a:r>
              <a:rPr lang="en-US" altLang="zh-CN" sz="2800" b="1" i="1" dirty="0">
                <a:ea typeface="宋体" panose="02010600030101010101" pitchFamily="2" charset="-122"/>
              </a:rPr>
              <a:t>Q </a:t>
            </a:r>
            <a:r>
              <a:rPr lang="en-US" altLang="zh-CN" sz="2800" b="1" dirty="0">
                <a:ea typeface="宋体" panose="02010600030101010101" pitchFamily="2" charset="-122"/>
              </a:rPr>
              <a:t>∧ </a:t>
            </a:r>
            <a:r>
              <a:rPr lang="en-US" altLang="zh-CN" sz="2800" b="1" i="1" dirty="0">
                <a:ea typeface="宋体" panose="02010600030101010101" pitchFamily="2" charset="-122"/>
              </a:rPr>
              <a:t>R</a:t>
            </a:r>
            <a:r>
              <a:rPr lang="en-US" altLang="zh-CN" sz="2800" b="1" dirty="0">
                <a:ea typeface="宋体" panose="02010600030101010101" pitchFamily="2" charset="-122"/>
              </a:rPr>
              <a:t>)</a:t>
            </a:r>
            <a:endParaRPr lang="en-US" altLang="zh-CN" sz="2800" b="1" i="1" dirty="0">
              <a:ea typeface="宋体" panose="02010600030101010101" pitchFamily="2" charset="-122"/>
            </a:endParaRPr>
          </a:p>
        </p:txBody>
      </p:sp>
      <p:sp>
        <p:nvSpPr>
          <p:cNvPr id="7" name="文本框 6">
            <a:extLst>
              <a:ext uri="{FF2B5EF4-FFF2-40B4-BE49-F238E27FC236}">
                <a16:creationId xmlns:a16="http://schemas.microsoft.com/office/drawing/2014/main" id="{9776F755-1B62-469C-BA7C-95996C1E8590}"/>
              </a:ext>
            </a:extLst>
          </p:cNvPr>
          <p:cNvSpPr txBox="1"/>
          <p:nvPr>
            <p:custDataLst>
              <p:tags r:id="rId4"/>
            </p:custDataLst>
          </p:nvPr>
        </p:nvSpPr>
        <p:spPr>
          <a:xfrm>
            <a:off x="3415862" y="4269105"/>
            <a:ext cx="8534400" cy="642938"/>
          </a:xfrm>
          <a:prstGeom prst="rect">
            <a:avLst/>
          </a:prstGeom>
          <a:noFill/>
        </p:spPr>
        <p:txBody>
          <a:bodyPr vert="horz" rtlCol="0" anchor="ctr" anchorCtr="0">
            <a:noAutofit/>
          </a:bodyPr>
          <a:lstStyle/>
          <a:p>
            <a:r>
              <a:rPr lang="en-US" altLang="zh-CN" sz="2800" b="1" dirty="0">
                <a:ea typeface="宋体" panose="02010600030101010101" pitchFamily="2" charset="-122"/>
              </a:rPr>
              <a:t>(</a:t>
            </a:r>
            <a:r>
              <a:rPr lang="en-US" altLang="zh-CN" sz="2800" b="1" i="1" dirty="0">
                <a:ea typeface="宋体" panose="02010600030101010101" pitchFamily="2" charset="-122"/>
              </a:rPr>
              <a:t>Q ↔ R</a:t>
            </a:r>
            <a:r>
              <a:rPr lang="en-US" altLang="zh-CN" sz="2800" b="1" dirty="0">
                <a:ea typeface="宋体" panose="02010600030101010101" pitchFamily="2" charset="-122"/>
              </a:rPr>
              <a:t>)  → </a:t>
            </a:r>
            <a:r>
              <a:rPr lang="en-US" altLang="zh-CN" sz="2800" b="1" i="1" dirty="0">
                <a:ea typeface="宋体" panose="02010600030101010101" pitchFamily="2" charset="-122"/>
              </a:rPr>
              <a:t>P</a:t>
            </a:r>
          </a:p>
        </p:txBody>
      </p:sp>
      <p:sp>
        <p:nvSpPr>
          <p:cNvPr id="8" name="文本框 7">
            <a:extLst>
              <a:ext uri="{FF2B5EF4-FFF2-40B4-BE49-F238E27FC236}">
                <a16:creationId xmlns:a16="http://schemas.microsoft.com/office/drawing/2014/main" id="{4326B864-569E-4F6B-AEDA-52160313E581}"/>
              </a:ext>
            </a:extLst>
          </p:cNvPr>
          <p:cNvSpPr txBox="1"/>
          <p:nvPr>
            <p:custDataLst>
              <p:tags r:id="rId5"/>
            </p:custDataLst>
          </p:nvPr>
        </p:nvSpPr>
        <p:spPr>
          <a:xfrm>
            <a:off x="3415862" y="5126355"/>
            <a:ext cx="8534400" cy="642938"/>
          </a:xfrm>
          <a:prstGeom prst="rect">
            <a:avLst/>
          </a:prstGeom>
          <a:noFill/>
        </p:spPr>
        <p:txBody>
          <a:bodyPr vert="horz" rtlCol="0" anchor="ctr" anchorCtr="0">
            <a:noAutofit/>
          </a:bodyPr>
          <a:lstStyle/>
          <a:p>
            <a:r>
              <a:rPr lang="en-US" altLang="zh-CN" sz="2800" b="1" i="1" dirty="0">
                <a:ea typeface="宋体" panose="02010600030101010101" pitchFamily="2" charset="-122"/>
              </a:rPr>
              <a:t>R</a:t>
            </a:r>
            <a:r>
              <a:rPr lang="en-US" altLang="zh-CN" sz="2800" b="1" dirty="0">
                <a:ea typeface="宋体" panose="02010600030101010101" pitchFamily="2" charset="-122"/>
              </a:rPr>
              <a:t>→ (</a:t>
            </a:r>
            <a:r>
              <a:rPr lang="en-US" altLang="zh-CN" sz="2800" b="1" i="1" dirty="0">
                <a:ea typeface="宋体" panose="02010600030101010101" pitchFamily="2" charset="-122"/>
              </a:rPr>
              <a:t>Q ↔ ¬P</a:t>
            </a:r>
            <a:r>
              <a:rPr lang="en-US" altLang="zh-CN" sz="2800" b="1" dirty="0">
                <a:ea typeface="宋体" panose="02010600030101010101" pitchFamily="2" charset="-122"/>
              </a:rPr>
              <a:t>)</a:t>
            </a:r>
            <a:endParaRPr lang="en-US" altLang="zh-CN" sz="2800" b="1" i="1" dirty="0">
              <a:ea typeface="宋体" panose="02010600030101010101" pitchFamily="2" charset="-122"/>
            </a:endParaRPr>
          </a:p>
        </p:txBody>
      </p:sp>
      <p:sp>
        <p:nvSpPr>
          <p:cNvPr id="9" name="文本框 8">
            <a:extLst>
              <a:ext uri="{FF2B5EF4-FFF2-40B4-BE49-F238E27FC236}">
                <a16:creationId xmlns:a16="http://schemas.microsoft.com/office/drawing/2014/main" id="{F1E5DBDA-072D-423F-887C-C42058B97CDD}"/>
              </a:ext>
            </a:extLst>
          </p:cNvPr>
          <p:cNvSpPr txBox="1"/>
          <p:nvPr>
            <p:custDataLst>
              <p:tags r:id="rId6"/>
            </p:custDataLst>
          </p:nvPr>
        </p:nvSpPr>
        <p:spPr>
          <a:xfrm>
            <a:off x="3415862" y="5983605"/>
            <a:ext cx="8534400" cy="642938"/>
          </a:xfrm>
          <a:prstGeom prst="rect">
            <a:avLst/>
          </a:prstGeom>
          <a:noFill/>
        </p:spPr>
        <p:txBody>
          <a:bodyPr vert="horz" rtlCol="0" anchor="ctr" anchorCtr="0">
            <a:noAutofit/>
          </a:bodyPr>
          <a:lstStyle/>
          <a:p>
            <a:r>
              <a:rPr lang="en-US" altLang="zh-CN" sz="2800" b="1" i="1" dirty="0">
                <a:ea typeface="宋体" panose="02010600030101010101" pitchFamily="2" charset="-122"/>
              </a:rPr>
              <a:t>P </a:t>
            </a:r>
            <a:r>
              <a:rPr lang="en-US" altLang="zh-CN" sz="2800" b="1" dirty="0">
                <a:ea typeface="宋体" panose="02010600030101010101" pitchFamily="2" charset="-122"/>
              </a:rPr>
              <a:t>→ </a:t>
            </a:r>
            <a:r>
              <a:rPr lang="en-US" altLang="zh-CN" sz="2800" b="1" i="1" dirty="0">
                <a:ea typeface="宋体" panose="02010600030101010101" pitchFamily="2" charset="-122"/>
              </a:rPr>
              <a:t>Q </a:t>
            </a:r>
            <a:r>
              <a:rPr lang="en-US" altLang="zh-CN" sz="2800" b="1" dirty="0">
                <a:ea typeface="宋体" panose="02010600030101010101" pitchFamily="2" charset="-122"/>
              </a:rPr>
              <a:t>→</a:t>
            </a:r>
            <a:r>
              <a:rPr lang="en-US" altLang="zh-CN" sz="2800" b="1" i="1" dirty="0">
                <a:ea typeface="宋体" panose="02010600030101010101" pitchFamily="2" charset="-122"/>
              </a:rPr>
              <a:t> R</a:t>
            </a:r>
          </a:p>
        </p:txBody>
      </p:sp>
      <p:sp>
        <p:nvSpPr>
          <p:cNvPr id="10" name="椭圆 9">
            <a:extLst>
              <a:ext uri="{FF2B5EF4-FFF2-40B4-BE49-F238E27FC236}">
                <a16:creationId xmlns:a16="http://schemas.microsoft.com/office/drawing/2014/main" id="{9382A6F8-BAE6-45A6-8100-5DAC3536E63B}"/>
              </a:ext>
            </a:extLst>
          </p:cNvPr>
          <p:cNvSpPr>
            <a:spLocks noChangeAspect="1"/>
          </p:cNvSpPr>
          <p:nvPr>
            <p:custDataLst>
              <p:tags r:id="rId7"/>
            </p:custDataLst>
          </p:nvPr>
        </p:nvSpPr>
        <p:spPr>
          <a:xfrm>
            <a:off x="2549087" y="347614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A8F1B7E-E2C1-4821-9990-E4A20C80E05A}"/>
              </a:ext>
            </a:extLst>
          </p:cNvPr>
          <p:cNvSpPr>
            <a:spLocks noChangeAspect="1"/>
          </p:cNvSpPr>
          <p:nvPr>
            <p:custDataLst>
              <p:tags r:id="rId8"/>
            </p:custDataLst>
          </p:nvPr>
        </p:nvSpPr>
        <p:spPr>
          <a:xfrm>
            <a:off x="2549087" y="433339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B5CA068-3A14-41F5-BD07-F9050802F555}"/>
              </a:ext>
            </a:extLst>
          </p:cNvPr>
          <p:cNvSpPr>
            <a:spLocks noChangeAspect="1"/>
          </p:cNvSpPr>
          <p:nvPr>
            <p:custDataLst>
              <p:tags r:id="rId9"/>
            </p:custDataLst>
          </p:nvPr>
        </p:nvSpPr>
        <p:spPr>
          <a:xfrm>
            <a:off x="2549087" y="5190648"/>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B7B901C3-F30D-4D57-A5D3-4AD15D879F1D}"/>
              </a:ext>
            </a:extLst>
          </p:cNvPr>
          <p:cNvSpPr>
            <a:spLocks noChangeAspect="1"/>
          </p:cNvSpPr>
          <p:nvPr>
            <p:custDataLst>
              <p:tags r:id="rId10"/>
            </p:custDataLst>
          </p:nvPr>
        </p:nvSpPr>
        <p:spPr>
          <a:xfrm>
            <a:off x="2549087" y="604789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DBFC15CE-2F13-424E-9E87-4312FD668C9F}"/>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B32369A6-D884-463E-90DD-850853653E01}"/>
              </a:ext>
            </a:extLst>
          </p:cNvPr>
          <p:cNvGrpSpPr/>
          <p:nvPr>
            <p:custDataLst>
              <p:tags r:id="rId12"/>
            </p:custDataLst>
          </p:nvPr>
        </p:nvGrpSpPr>
        <p:grpSpPr>
          <a:xfrm>
            <a:off x="0" y="0"/>
            <a:ext cx="12192000" cy="635000"/>
            <a:chOff x="0" y="0"/>
            <a:chExt cx="12192000" cy="635000"/>
          </a:xfrm>
        </p:grpSpPr>
        <p:sp>
          <p:nvSpPr>
            <p:cNvPr id="15" name="TitleBackground">
              <a:extLst>
                <a:ext uri="{FF2B5EF4-FFF2-40B4-BE49-F238E27FC236}">
                  <a16:creationId xmlns:a16="http://schemas.microsoft.com/office/drawing/2014/main" id="{EE9CC5A4-09FC-442E-AA98-04ACCE38C6CE}"/>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a:extLst>
                <a:ext uri="{FF2B5EF4-FFF2-40B4-BE49-F238E27FC236}">
                  <a16:creationId xmlns:a16="http://schemas.microsoft.com/office/drawing/2014/main" id="{5A9B6E0A-81CC-44DB-A38B-2F397D8298AA}"/>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a:extLst>
                <a:ext uri="{FF2B5EF4-FFF2-40B4-BE49-F238E27FC236}">
                  <a16:creationId xmlns:a16="http://schemas.microsoft.com/office/drawing/2014/main" id="{27DAD0C1-6FD5-4CFE-BF32-E7E230DF5D0A}"/>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a:extLst>
                <a:ext uri="{FF2B5EF4-FFF2-40B4-BE49-F238E27FC236}">
                  <a16:creationId xmlns:a16="http://schemas.microsoft.com/office/drawing/2014/main" id="{27C3B114-B2E7-4722-B8A2-C9B6AB17ACE3}"/>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3F98675B-5AB9-479F-952F-9D5A91661130}"/>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41201906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Translation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矩形 11">
            <a:extLst>
              <a:ext uri="{FF2B5EF4-FFF2-40B4-BE49-F238E27FC236}">
                <a16:creationId xmlns:a16="http://schemas.microsoft.com/office/drawing/2014/main" id="{C5E2ED68-ADD0-4C2C-8980-1F607B9B1D8D}"/>
              </a:ext>
            </a:extLst>
          </p:cNvPr>
          <p:cNvSpPr/>
          <p:nvPr/>
        </p:nvSpPr>
        <p:spPr>
          <a:xfrm>
            <a:off x="1964871" y="1216243"/>
            <a:ext cx="9433366" cy="5262979"/>
          </a:xfrm>
          <a:prstGeom prst="rect">
            <a:avLst/>
          </a:prstGeom>
        </p:spPr>
        <p:txBody>
          <a:bodyPr wrap="square">
            <a:spAutoFit/>
          </a:bodyPr>
          <a:lstStyle/>
          <a:p>
            <a:r>
              <a:rPr lang="en-US" altLang="zh-CN" sz="2400" b="1" i="1" dirty="0">
                <a:solidFill>
                  <a:schemeClr val="accent2"/>
                </a:solidFill>
                <a:ea typeface="宋体" panose="02010600030101010101" pitchFamily="2" charset="-122"/>
                <a:cs typeface="Times New Roman" panose="02020603050405020304" pitchFamily="18" charset="0"/>
              </a:rPr>
              <a:t>P: Grizzly bears have been seen in the area. </a:t>
            </a:r>
          </a:p>
          <a:p>
            <a:r>
              <a:rPr lang="en-US" altLang="zh-CN" sz="2400" b="1" i="1" dirty="0">
                <a:solidFill>
                  <a:schemeClr val="accent2"/>
                </a:solidFill>
                <a:ea typeface="宋体" panose="02010600030101010101" pitchFamily="2" charset="-122"/>
                <a:cs typeface="Times New Roman" panose="02020603050405020304" pitchFamily="18" charset="0"/>
              </a:rPr>
              <a:t>Q: Hiking is safe on the trail. </a:t>
            </a:r>
          </a:p>
          <a:p>
            <a:r>
              <a:rPr lang="en-US" altLang="zh-CN" sz="2400" b="1" i="1" dirty="0">
                <a:solidFill>
                  <a:schemeClr val="accent2"/>
                </a:solidFill>
                <a:ea typeface="宋体" panose="02010600030101010101" pitchFamily="2" charset="-122"/>
                <a:cs typeface="Times New Roman" panose="02020603050405020304" pitchFamily="18" charset="0"/>
              </a:rPr>
              <a:t>R: Berries are ripe along the trail.</a:t>
            </a:r>
          </a:p>
          <a:p>
            <a:endParaRPr lang="en-US" altLang="zh-CN" sz="2400" b="1" dirty="0">
              <a:ea typeface="宋体" panose="02010600030101010101" pitchFamily="2" charset="-122"/>
              <a:cs typeface="Times New Roman" panose="02020603050405020304" pitchFamily="18" charset="0"/>
            </a:endParaRPr>
          </a:p>
          <a:p>
            <a:pPr marL="457200" indent="-457200">
              <a:buFont typeface="+mj-lt"/>
              <a:buAutoNum type="alphaLcParenR" startAt="4"/>
            </a:pPr>
            <a:r>
              <a:rPr lang="en-US" altLang="zh-CN" sz="2400" dirty="0">
                <a:ea typeface="宋体" panose="02010600030101010101" pitchFamily="2" charset="-122"/>
                <a:cs typeface="Times New Roman" panose="02020603050405020304" pitchFamily="18" charset="0"/>
              </a:rPr>
              <a:t>It is not safe to hike on the trail, but grizzly bears have not been seen in the area and the berries along the trail are ripe.</a:t>
            </a:r>
          </a:p>
          <a:p>
            <a:pPr marL="457200" indent="-457200">
              <a:buFont typeface="+mj-lt"/>
              <a:buAutoNum type="alphaLcParenR" startAt="4"/>
            </a:pPr>
            <a:endParaRPr lang="en-US" altLang="zh-CN" sz="2400" dirty="0">
              <a:ea typeface="宋体" panose="02010600030101010101" pitchFamily="2" charset="-122"/>
              <a:cs typeface="Times New Roman" panose="02020603050405020304" pitchFamily="18" charset="0"/>
            </a:endParaRPr>
          </a:p>
          <a:p>
            <a:pPr marL="457200" indent="-457200">
              <a:buFont typeface="+mj-lt"/>
              <a:buAutoNum type="alphaLcParenR" startAt="4"/>
            </a:pPr>
            <a:r>
              <a:rPr lang="en-US" altLang="zh-CN" sz="2400" dirty="0">
                <a:ea typeface="宋体" panose="02010600030101010101" pitchFamily="2" charset="-122"/>
                <a:cs typeface="Times New Roman" panose="02020603050405020304" pitchFamily="18" charset="0"/>
              </a:rPr>
              <a:t>For hiking on the trail to be safe, it is necessary but not sufficient that berries not be ripe along the trail and for grizzly bears not to have been seen in the area.</a:t>
            </a:r>
          </a:p>
          <a:p>
            <a:pPr marL="457200" indent="-457200">
              <a:buFont typeface="+mj-lt"/>
              <a:buAutoNum type="alphaLcParenR" startAt="4"/>
            </a:pPr>
            <a:endParaRPr lang="en-US" altLang="zh-CN" sz="2400" dirty="0">
              <a:ea typeface="宋体" panose="02010600030101010101" pitchFamily="2" charset="-122"/>
              <a:cs typeface="Times New Roman" panose="02020603050405020304" pitchFamily="18" charset="0"/>
            </a:endParaRPr>
          </a:p>
          <a:p>
            <a:pPr marL="457200" indent="-457200">
              <a:buFont typeface="+mj-lt"/>
              <a:buAutoNum type="alphaLcParenR" startAt="4"/>
            </a:pPr>
            <a:r>
              <a:rPr lang="en-US" altLang="zh-CN" sz="2400" dirty="0">
                <a:ea typeface="宋体" panose="02010600030101010101" pitchFamily="2" charset="-122"/>
                <a:cs typeface="Times New Roman" panose="02020603050405020304" pitchFamily="18" charset="0"/>
              </a:rPr>
              <a:t>Hiking is not safe on the trail whenever grizzly bears have been seen in the area and berries are ripe along the trail.</a:t>
            </a:r>
            <a:endParaRPr lang="zh-CN" altLang="en-US" sz="2400" dirty="0">
              <a:ea typeface="宋体" panose="02010600030101010101" pitchFamily="2" charset="-122"/>
              <a:cs typeface="Times New Roman" panose="02020603050405020304" pitchFamily="18" charset="0"/>
            </a:endParaRPr>
          </a:p>
          <a:p>
            <a:endParaRPr lang="en-US" altLang="zh-CN" sz="2400" b="1" dirty="0">
              <a:ea typeface="宋体"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1C9D1A6F-59A5-4944-890E-E40B1E585DB4}"/>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命题逻辑</a:t>
            </a: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什么是逻辑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数理逻辑</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逻辑的历史</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命题</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命题逻辑内容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什么是命题</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逻辑联结词</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非       析取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合取   异或</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蕴含   双条件</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命题翻译</a:t>
            </a:r>
            <a:endParaRPr lang="en-US" altLang="zh-CN" u="sng" dirty="0">
              <a:solidFill>
                <a:schemeClr val="bg1"/>
              </a:solidFill>
              <a:cs typeface="+mn-ea"/>
              <a:sym typeface="+mn-lt"/>
            </a:endParaRPr>
          </a:p>
        </p:txBody>
      </p:sp>
    </p:spTree>
    <p:extLst>
      <p:ext uri="{BB962C8B-B14F-4D97-AF65-F5344CB8AC3E}">
        <p14:creationId xmlns:p14="http://schemas.microsoft.com/office/powerpoint/2010/main" val="110222768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2" y="78452"/>
            <a:ext cx="7217228"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Textbook &amp; References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4" name="Rectangle 3">
            <a:extLst>
              <a:ext uri="{FF2B5EF4-FFF2-40B4-BE49-F238E27FC236}">
                <a16:creationId xmlns:a16="http://schemas.microsoft.com/office/drawing/2014/main" id="{BC3EC864-670E-41DD-8D68-14383D64F194}"/>
              </a:ext>
            </a:extLst>
          </p:cNvPr>
          <p:cNvSpPr txBox="1">
            <a:spLocks noChangeArrowheads="1"/>
          </p:cNvSpPr>
          <p:nvPr/>
        </p:nvSpPr>
        <p:spPr>
          <a:xfrm>
            <a:off x="1883229" y="1037509"/>
            <a:ext cx="7298872" cy="594995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buFont typeface="Wingdings" panose="05000000000000000000" pitchFamily="2" charset="2"/>
              <a:buChar char="l"/>
            </a:pPr>
            <a:r>
              <a:rPr lang="en-US" altLang="zh-CN" sz="2400" b="1" dirty="0">
                <a:solidFill>
                  <a:schemeClr val="accent2"/>
                </a:solidFill>
                <a:ea typeface="微软雅黑" panose="020B0503020204020204" pitchFamily="34" charset="-122"/>
              </a:rPr>
              <a:t> Textbook</a:t>
            </a:r>
            <a:endParaRPr lang="en-US" altLang="zh-CN" sz="2400" dirty="0">
              <a:cs typeface="Times New Roman" panose="02020603050405020304" pitchFamily="18" charset="0"/>
            </a:endParaRPr>
          </a:p>
          <a:p>
            <a:pPr>
              <a:spcAft>
                <a:spcPts val="600"/>
              </a:spcAft>
              <a:buFont typeface="Wingdings" panose="05000000000000000000" pitchFamily="2" charset="2"/>
              <a:buChar char="Ø"/>
            </a:pPr>
            <a:r>
              <a:rPr lang="en-US" altLang="zh-CN" sz="2000" dirty="0">
                <a:cs typeface="Times New Roman" panose="02020603050405020304" pitchFamily="18" charset="0"/>
              </a:rPr>
              <a:t>《</a:t>
            </a:r>
            <a:r>
              <a:rPr lang="zh-CN" altLang="en-US" sz="2000" dirty="0">
                <a:cs typeface="Times New Roman" panose="02020603050405020304" pitchFamily="18" charset="0"/>
              </a:rPr>
              <a:t>离散数学</a:t>
            </a:r>
            <a:r>
              <a:rPr lang="en-US" altLang="zh-CN" sz="2000" dirty="0">
                <a:cs typeface="Times New Roman" panose="02020603050405020304" pitchFamily="18" charset="0"/>
              </a:rPr>
              <a:t>》</a:t>
            </a:r>
            <a:r>
              <a:rPr lang="zh-CN" altLang="en-US" sz="2000" dirty="0">
                <a:cs typeface="Times New Roman" panose="02020603050405020304" pitchFamily="18" charset="0"/>
              </a:rPr>
              <a:t>陈志奎 周勇 高静 编著  清华大学出版社</a:t>
            </a:r>
            <a:endParaRPr lang="en-US" altLang="zh-CN" sz="2000" dirty="0">
              <a:cs typeface="Times New Roman" panose="02020603050405020304" pitchFamily="18" charset="0"/>
            </a:endParaRPr>
          </a:p>
          <a:p>
            <a:pPr>
              <a:spcAft>
                <a:spcPts val="600"/>
              </a:spcAft>
              <a:buFont typeface="Wingdings" panose="05000000000000000000" pitchFamily="2" charset="2"/>
              <a:buChar char="Ø"/>
            </a:pPr>
            <a:r>
              <a:rPr lang="en-US" altLang="zh-CN" sz="2000" dirty="0">
                <a:cs typeface="Times New Roman" panose="02020603050405020304" pitchFamily="18" charset="0"/>
              </a:rPr>
              <a:t> </a:t>
            </a:r>
            <a:r>
              <a:rPr lang="en-US" altLang="zh-CN" sz="2000" b="1" dirty="0">
                <a:cs typeface="Times New Roman" panose="02020603050405020304" pitchFamily="18" charset="0"/>
              </a:rPr>
              <a:t>Discrete Mathematics and Its Applications</a:t>
            </a:r>
            <a:r>
              <a:rPr lang="zh-CN" altLang="en-US" sz="2000" b="1" dirty="0">
                <a:cs typeface="Times New Roman" panose="02020603050405020304" pitchFamily="18" charset="0"/>
              </a:rPr>
              <a:t>，</a:t>
            </a:r>
            <a:r>
              <a:rPr lang="en-US" altLang="zh-CN" sz="2000" b="1" dirty="0">
                <a:cs typeface="Times New Roman" panose="02020603050405020304" pitchFamily="18" charset="0"/>
              </a:rPr>
              <a:t>7th Edition</a:t>
            </a:r>
            <a:r>
              <a:rPr lang="zh-CN" altLang="en-US" sz="2000" b="1" dirty="0">
                <a:cs typeface="Times New Roman" panose="02020603050405020304" pitchFamily="18" charset="0"/>
              </a:rPr>
              <a:t>，</a:t>
            </a:r>
            <a:r>
              <a:rPr lang="en-US" altLang="zh-CN" sz="2000" b="1" dirty="0">
                <a:cs typeface="Times New Roman" panose="02020603050405020304" pitchFamily="18" charset="0"/>
              </a:rPr>
              <a:t> Kenneth H. Rosen</a:t>
            </a:r>
          </a:p>
          <a:p>
            <a:pPr>
              <a:spcAft>
                <a:spcPts val="600"/>
              </a:spcAft>
              <a:buFont typeface="Wingdings" panose="05000000000000000000" pitchFamily="2" charset="2"/>
              <a:buChar char="l"/>
            </a:pPr>
            <a:r>
              <a:rPr lang="en-US" altLang="zh-CN" sz="2400" b="1" dirty="0">
                <a:solidFill>
                  <a:schemeClr val="accent2"/>
                </a:solidFill>
                <a:ea typeface="微软雅黑" panose="020B0503020204020204" pitchFamily="34" charset="-122"/>
              </a:rPr>
              <a:t>Web Resource</a:t>
            </a:r>
          </a:p>
          <a:p>
            <a:pPr marL="228600" lvl="1">
              <a:spcBef>
                <a:spcPts val="1000"/>
              </a:spcBef>
              <a:spcAft>
                <a:spcPts val="600"/>
              </a:spcAft>
              <a:buFont typeface="Wingdings" panose="05000000000000000000" pitchFamily="2" charset="2"/>
              <a:buChar char="Ø"/>
            </a:pPr>
            <a:r>
              <a:rPr lang="en-US" altLang="zh-CN" sz="2000" dirty="0">
                <a:cs typeface="Times New Roman" panose="02020603050405020304" pitchFamily="18" charset="0"/>
              </a:rPr>
              <a:t> http://www.ubinec.org/course/discrete-math.html</a:t>
            </a:r>
          </a:p>
          <a:p>
            <a:pPr marL="228600" lvl="1">
              <a:spcBef>
                <a:spcPts val="1000"/>
              </a:spcBef>
              <a:spcAft>
                <a:spcPts val="600"/>
              </a:spcAft>
              <a:buFont typeface="Wingdings" panose="05000000000000000000" pitchFamily="2" charset="2"/>
              <a:buChar char="Ø"/>
            </a:pPr>
            <a:r>
              <a:rPr lang="en-US" altLang="zh-CN" sz="2000" dirty="0">
                <a:cs typeface="Times New Roman" panose="02020603050405020304" pitchFamily="18" charset="0"/>
              </a:rPr>
              <a:t> Slides and eBooks</a:t>
            </a:r>
          </a:p>
          <a:p>
            <a:pPr>
              <a:spcAft>
                <a:spcPts val="600"/>
              </a:spcAft>
              <a:buFont typeface="Wingdings" panose="05000000000000000000" pitchFamily="2" charset="2"/>
              <a:buChar char="l"/>
            </a:pPr>
            <a:r>
              <a:rPr lang="en-US" altLang="zh-CN" sz="2400" b="1" dirty="0">
                <a:solidFill>
                  <a:schemeClr val="accent2"/>
                </a:solidFill>
                <a:ea typeface="微软雅黑" panose="020B0503020204020204" pitchFamily="34" charset="-122"/>
              </a:rPr>
              <a:t>References</a:t>
            </a:r>
          </a:p>
          <a:p>
            <a:pPr marL="228600" lvl="1">
              <a:spcBef>
                <a:spcPts val="1000"/>
              </a:spcBef>
              <a:spcAft>
                <a:spcPts val="600"/>
              </a:spcAft>
              <a:buFont typeface="Wingdings" panose="05000000000000000000" pitchFamily="2" charset="2"/>
              <a:buChar char="Ø"/>
            </a:pPr>
            <a:r>
              <a:rPr lang="en-US" altLang="zh-CN" sz="2000" dirty="0">
                <a:cs typeface="Times New Roman" panose="02020603050405020304" pitchFamily="18" charset="0"/>
              </a:rPr>
              <a:t> DISCRETE MATHEMATICAL STRUCTURES </a:t>
            </a:r>
            <a:r>
              <a:rPr lang="zh-CN" altLang="en-US" sz="2000" dirty="0">
                <a:cs typeface="Times New Roman" panose="02020603050405020304" pitchFamily="18" charset="0"/>
              </a:rPr>
              <a:t>（</a:t>
            </a:r>
            <a:r>
              <a:rPr lang="en-US" altLang="zh-CN" sz="2000" dirty="0">
                <a:cs typeface="Times New Roman" panose="02020603050405020304" pitchFamily="18" charset="0"/>
              </a:rPr>
              <a:t>Fifth  Edition), Bernard  </a:t>
            </a:r>
            <a:r>
              <a:rPr lang="en-US" altLang="zh-CN" sz="2000" dirty="0" err="1">
                <a:cs typeface="Times New Roman" panose="02020603050405020304" pitchFamily="18" charset="0"/>
              </a:rPr>
              <a:t>Kolman</a:t>
            </a:r>
            <a:r>
              <a:rPr lang="en-US" altLang="zh-CN" sz="2000" dirty="0">
                <a:cs typeface="Times New Roman" panose="02020603050405020304" pitchFamily="18" charset="0"/>
              </a:rPr>
              <a:t>, Robert  </a:t>
            </a:r>
            <a:r>
              <a:rPr lang="en-US" altLang="zh-CN" sz="2000" dirty="0" err="1">
                <a:cs typeface="Times New Roman" panose="02020603050405020304" pitchFamily="18" charset="0"/>
              </a:rPr>
              <a:t>C.Busdy</a:t>
            </a:r>
            <a:r>
              <a:rPr lang="en-US" altLang="zh-CN" sz="2000" dirty="0">
                <a:cs typeface="Times New Roman" panose="02020603050405020304" pitchFamily="18" charset="0"/>
              </a:rPr>
              <a:t>, Sharon  Cutler Ross, </a:t>
            </a:r>
            <a:r>
              <a:rPr lang="zh-CN" altLang="en-US" sz="2000" dirty="0">
                <a:cs typeface="Times New Roman" panose="02020603050405020304" pitchFamily="18" charset="0"/>
              </a:rPr>
              <a:t>高等教育出版社</a:t>
            </a:r>
            <a:endParaRPr lang="en-US" altLang="zh-CN" sz="2000" dirty="0">
              <a:cs typeface="Times New Roman" panose="02020603050405020304" pitchFamily="18" charset="0"/>
            </a:endParaRPr>
          </a:p>
          <a:p>
            <a:pPr marL="228600" lvl="1">
              <a:spcBef>
                <a:spcPts val="1000"/>
              </a:spcBef>
              <a:spcAft>
                <a:spcPts val="600"/>
              </a:spcAft>
              <a:buFont typeface="Wingdings" panose="05000000000000000000" pitchFamily="2" charset="2"/>
              <a:buChar char="Ø"/>
            </a:pPr>
            <a:r>
              <a:rPr lang="zh-CN" altLang="zh-CN" sz="2000" dirty="0">
                <a:cs typeface="Times New Roman" panose="02020603050405020304" pitchFamily="18" charset="0"/>
              </a:rPr>
              <a:t>《</a:t>
            </a:r>
            <a:r>
              <a:rPr lang="zh-CN" altLang="en-US" sz="2000" dirty="0">
                <a:cs typeface="Times New Roman" panose="02020603050405020304" pitchFamily="18" charset="0"/>
              </a:rPr>
              <a:t>离散数学与算法</a:t>
            </a:r>
            <a:r>
              <a:rPr lang="zh-CN" altLang="zh-CN" sz="2000" dirty="0">
                <a:cs typeface="Times New Roman" panose="02020603050405020304" pitchFamily="18" charset="0"/>
              </a:rPr>
              <a:t>》</a:t>
            </a:r>
            <a:r>
              <a:rPr lang="zh-CN" altLang="en-US" sz="2000" dirty="0">
                <a:cs typeface="Times New Roman" panose="02020603050405020304" pitchFamily="18" charset="0"/>
              </a:rPr>
              <a:t>曹晓东</a:t>
            </a:r>
            <a:r>
              <a:rPr lang="zh-CN" altLang="zh-CN" sz="2000" dirty="0">
                <a:cs typeface="Times New Roman" panose="02020603050405020304" pitchFamily="18" charset="0"/>
              </a:rPr>
              <a:t> </a:t>
            </a:r>
            <a:r>
              <a:rPr lang="zh-CN" altLang="en-US" sz="2000" dirty="0">
                <a:cs typeface="Times New Roman" panose="02020603050405020304" pitchFamily="18" charset="0"/>
              </a:rPr>
              <a:t>原旭</a:t>
            </a:r>
            <a:r>
              <a:rPr lang="zh-CN" altLang="zh-CN" sz="2000" dirty="0">
                <a:cs typeface="Times New Roman" panose="02020603050405020304" pitchFamily="18" charset="0"/>
              </a:rPr>
              <a:t> </a:t>
            </a:r>
            <a:r>
              <a:rPr lang="zh-CN" altLang="en-US" sz="2000" dirty="0">
                <a:cs typeface="Times New Roman" panose="02020603050405020304" pitchFamily="18" charset="0"/>
              </a:rPr>
              <a:t>编著  机械工业出版社</a:t>
            </a:r>
            <a:endParaRPr lang="en-US" altLang="zh-CN" sz="2000" dirty="0">
              <a:cs typeface="Times New Roman" panose="02020603050405020304" pitchFamily="18" charset="0"/>
            </a:endParaRPr>
          </a:p>
          <a:p>
            <a:pPr marL="228600" lvl="1">
              <a:spcBef>
                <a:spcPts val="1000"/>
              </a:spcBef>
              <a:spcAft>
                <a:spcPts val="600"/>
              </a:spcAft>
              <a:buFont typeface="Wingdings" panose="05000000000000000000" pitchFamily="2" charset="2"/>
              <a:buChar char="Ø"/>
            </a:pPr>
            <a:r>
              <a:rPr lang="en-US" altLang="zh-CN" sz="2000" dirty="0">
                <a:cs typeface="Times New Roman" panose="02020603050405020304" pitchFamily="18" charset="0"/>
              </a:rPr>
              <a:t>《</a:t>
            </a:r>
            <a:r>
              <a:rPr lang="zh-CN" altLang="en-US" sz="2000" dirty="0">
                <a:cs typeface="Times New Roman" panose="02020603050405020304" pitchFamily="18" charset="0"/>
              </a:rPr>
              <a:t>离散数学</a:t>
            </a:r>
            <a:r>
              <a:rPr lang="en-US" altLang="zh-CN" sz="2000" dirty="0">
                <a:cs typeface="Times New Roman" panose="02020603050405020304" pitchFamily="18" charset="0"/>
              </a:rPr>
              <a:t>》</a:t>
            </a:r>
            <a:r>
              <a:rPr lang="zh-CN" altLang="en-US" sz="2000" dirty="0">
                <a:cs typeface="Times New Roman" panose="02020603050405020304" pitchFamily="18" charset="0"/>
              </a:rPr>
              <a:t>屈婉玲，耿素云，张立昂著 高等教育出版社</a:t>
            </a:r>
          </a:p>
          <a:p>
            <a:pPr lvl="1"/>
            <a:endParaRPr lang="zh-CN" altLang="zh-CN" sz="1800" dirty="0"/>
          </a:p>
        </p:txBody>
      </p:sp>
      <p:pic>
        <p:nvPicPr>
          <p:cNvPr id="15" name="图片 1" descr="封面1.jpg">
            <a:extLst>
              <a:ext uri="{FF2B5EF4-FFF2-40B4-BE49-F238E27FC236}">
                <a16:creationId xmlns:a16="http://schemas.microsoft.com/office/drawing/2014/main" id="{90FB4DD6-BD23-4116-A3B6-D215E4BBAB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74019" y="1293323"/>
            <a:ext cx="1990080" cy="199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BB159BF0-FD66-44B5-848B-BD3365A694AE}"/>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课   程  介  绍</a:t>
            </a:r>
            <a:endParaRPr lang="en-US" altLang="zh-CN" b="1" dirty="0">
              <a:solidFill>
                <a:srgbClr val="FFFF00"/>
              </a:solidFill>
              <a:cs typeface="+mn-ea"/>
              <a:sym typeface="+mn-lt"/>
            </a:endParaRPr>
          </a:p>
          <a:p>
            <a:pPr>
              <a:lnSpc>
                <a:spcPct val="120000"/>
              </a:lnSpc>
            </a:pP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课程考核方式</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课程参考教材</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为什么是双语</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什么是离散数学</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离散数学能干什么</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课程学习目标</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课程学习要求</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学习小技巧</a:t>
            </a:r>
            <a:endParaRPr lang="en-US" altLang="zh-CN" dirty="0">
              <a:solidFill>
                <a:schemeClr val="bg1">
                  <a:lumMod val="65000"/>
                </a:schemeClr>
              </a:solidFill>
              <a:cs typeface="+mn-ea"/>
              <a:sym typeface="+mn-lt"/>
            </a:endParaRPr>
          </a:p>
        </p:txBody>
      </p:sp>
      <p:pic>
        <p:nvPicPr>
          <p:cNvPr id="4" name="图片 3">
            <a:extLst>
              <a:ext uri="{FF2B5EF4-FFF2-40B4-BE49-F238E27FC236}">
                <a16:creationId xmlns:a16="http://schemas.microsoft.com/office/drawing/2014/main" id="{CB9669D6-5AA0-4D90-AE9A-2CFDF9214AB9}"/>
              </a:ext>
            </a:extLst>
          </p:cNvPr>
          <p:cNvPicPr>
            <a:picLocks noChangeAspect="1"/>
          </p:cNvPicPr>
          <p:nvPr/>
        </p:nvPicPr>
        <p:blipFill>
          <a:blip r:embed="rId4"/>
          <a:stretch>
            <a:fillRect/>
          </a:stretch>
        </p:blipFill>
        <p:spPr>
          <a:xfrm>
            <a:off x="9574019" y="3909313"/>
            <a:ext cx="1857586" cy="2196421"/>
          </a:xfrm>
          <a:prstGeom prst="rect">
            <a:avLst/>
          </a:prstGeom>
        </p:spPr>
      </p:pic>
    </p:spTree>
    <p:extLst>
      <p:ext uri="{BB962C8B-B14F-4D97-AF65-F5344CB8AC3E}">
        <p14:creationId xmlns:p14="http://schemas.microsoft.com/office/powerpoint/2010/main" val="180987731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50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Summarization</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矩形: 圆角 12">
            <a:extLst>
              <a:ext uri="{FF2B5EF4-FFF2-40B4-BE49-F238E27FC236}">
                <a16:creationId xmlns:a16="http://schemas.microsoft.com/office/drawing/2014/main" id="{2A4FBD72-2762-4ACE-80F0-AE26038AE252}"/>
              </a:ext>
            </a:extLst>
          </p:cNvPr>
          <p:cNvSpPr/>
          <p:nvPr/>
        </p:nvSpPr>
        <p:spPr>
          <a:xfrm>
            <a:off x="2155373" y="1643430"/>
            <a:ext cx="9639300" cy="4630369"/>
          </a:xfrm>
          <a:prstGeom prst="roundRect">
            <a:avLst>
              <a:gd name="adj" fmla="val 2561"/>
            </a:avLst>
          </a:prstGeom>
          <a:solidFill>
            <a:srgbClr val="F7F5B4">
              <a:alpha val="50980"/>
            </a:srgbClr>
          </a:solidFill>
          <a:ln w="38100">
            <a:solidFill>
              <a:srgbClr val="FF9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4" name="文本框 13">
            <a:extLst>
              <a:ext uri="{FF2B5EF4-FFF2-40B4-BE49-F238E27FC236}">
                <a16:creationId xmlns:a16="http://schemas.microsoft.com/office/drawing/2014/main" id="{0E7C403A-4721-4100-BA4D-5E1F323132D2}"/>
              </a:ext>
            </a:extLst>
          </p:cNvPr>
          <p:cNvSpPr txBox="1"/>
          <p:nvPr/>
        </p:nvSpPr>
        <p:spPr>
          <a:xfrm>
            <a:off x="2237112" y="2009329"/>
            <a:ext cx="9682839" cy="4190314"/>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What is proposition</a:t>
            </a: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Connectives</a:t>
            </a: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Negation, </a:t>
            </a:r>
            <a:r>
              <a:rPr lang="en-US" altLang="zh-CN" sz="2000" b="1" dirty="0">
                <a:solidFill>
                  <a:schemeClr val="accent2"/>
                </a:solidFill>
                <a:ea typeface="微软雅黑" panose="020B0503020204020204" pitchFamily="34" charset="-122"/>
              </a:rPr>
              <a:t>NOT</a:t>
            </a:r>
            <a:endParaRPr lang="en-US" altLang="zh-CN" sz="2000" dirty="0">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Conjunction, </a:t>
            </a:r>
            <a:r>
              <a:rPr lang="en-US" altLang="zh-CN" sz="2000" b="1" dirty="0">
                <a:solidFill>
                  <a:schemeClr val="accent2"/>
                </a:solidFill>
                <a:ea typeface="微软雅黑" panose="020B0503020204020204" pitchFamily="34" charset="-122"/>
              </a:rPr>
              <a:t>AND</a:t>
            </a:r>
            <a:endParaRPr lang="en-US" altLang="zh-CN" sz="2000" dirty="0">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Disjunction, </a:t>
            </a:r>
            <a:r>
              <a:rPr lang="en-US" altLang="zh-CN" sz="2000" b="1" dirty="0">
                <a:solidFill>
                  <a:schemeClr val="accent2"/>
                </a:solidFill>
                <a:ea typeface="微软雅黑" panose="020B0503020204020204" pitchFamily="34" charset="-122"/>
              </a:rPr>
              <a:t>Inclusive OR</a:t>
            </a: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Exclusive Disjunction, </a:t>
            </a:r>
            <a:r>
              <a:rPr lang="en-US" altLang="zh-CN" sz="2000" b="1" dirty="0">
                <a:solidFill>
                  <a:schemeClr val="accent2"/>
                </a:solidFill>
                <a:ea typeface="微软雅黑" panose="020B0503020204020204" pitchFamily="34" charset="-122"/>
              </a:rPr>
              <a:t>Exclusive OR</a:t>
            </a:r>
            <a:endParaRPr lang="en-US" altLang="zh-CN" sz="2000" dirty="0">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Conditional Statements, </a:t>
            </a:r>
            <a:r>
              <a:rPr lang="en-US" altLang="zh-CN" sz="2000" b="1" dirty="0">
                <a:solidFill>
                  <a:schemeClr val="accent2"/>
                </a:solidFill>
                <a:ea typeface="微软雅黑" panose="020B0503020204020204" pitchFamily="34" charset="-122"/>
              </a:rPr>
              <a:t>Implication</a:t>
            </a:r>
            <a:endParaRPr lang="en-US" altLang="zh-CN" sz="2000" dirty="0">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ea typeface="微软雅黑" panose="020B0503020204020204" pitchFamily="34" charset="-122"/>
              </a:rPr>
              <a:t>Biconditional Statements, </a:t>
            </a:r>
            <a:r>
              <a:rPr lang="en-US" altLang="zh-CN" sz="2000" b="1" dirty="0">
                <a:solidFill>
                  <a:schemeClr val="accent2"/>
                </a:solidFill>
                <a:ea typeface="微软雅黑" panose="020B0503020204020204" pitchFamily="34" charset="-122"/>
              </a:rPr>
              <a:t>Bi-implication</a:t>
            </a:r>
          </a:p>
          <a:p>
            <a:pPr marL="342900" indent="-342900">
              <a:lnSpc>
                <a:spcPct val="150000"/>
              </a:lnSpc>
              <a:buFont typeface="Wingdings" panose="05000000000000000000" pitchFamily="2" charset="2"/>
              <a:buChar char="l"/>
            </a:pPr>
            <a:r>
              <a:rPr lang="en-US" altLang="zh-CN" sz="2000" b="1" dirty="0">
                <a:solidFill>
                  <a:srgbClr val="FF0000"/>
                </a:solidFill>
                <a:ea typeface="微软雅黑" panose="020B0503020204020204" pitchFamily="34" charset="-122"/>
              </a:rPr>
              <a:t>Precedence</a:t>
            </a:r>
          </a:p>
        </p:txBody>
      </p:sp>
      <p:sp>
        <p:nvSpPr>
          <p:cNvPr id="15" name="矩形: 圆顶角 14">
            <a:extLst>
              <a:ext uri="{FF2B5EF4-FFF2-40B4-BE49-F238E27FC236}">
                <a16:creationId xmlns:a16="http://schemas.microsoft.com/office/drawing/2014/main" id="{989A9A84-16CF-47B4-B412-CD31FF01BA1E}"/>
              </a:ext>
            </a:extLst>
          </p:cNvPr>
          <p:cNvSpPr/>
          <p:nvPr/>
        </p:nvSpPr>
        <p:spPr>
          <a:xfrm>
            <a:off x="2133600" y="1516741"/>
            <a:ext cx="9682843" cy="429983"/>
          </a:xfrm>
          <a:prstGeom prst="round2SameRect">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rgbClr val="002060"/>
                </a:solidFill>
              </a:rPr>
              <a:t>Tips</a:t>
            </a:r>
            <a:endParaRPr lang="zh-CN" altLang="en-US" sz="2000" b="1" dirty="0">
              <a:solidFill>
                <a:srgbClr val="002060"/>
              </a:solidFill>
            </a:endParaRPr>
          </a:p>
        </p:txBody>
      </p:sp>
    </p:spTree>
    <p:extLst>
      <p:ext uri="{BB962C8B-B14F-4D97-AF65-F5344CB8AC3E}">
        <p14:creationId xmlns:p14="http://schemas.microsoft.com/office/powerpoint/2010/main" val="406687301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51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Homework</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938B46AC-F1A9-4091-B1B4-DF430D6183A0}"/>
              </a:ext>
            </a:extLst>
          </p:cNvPr>
          <p:cNvSpPr txBox="1">
            <a:spLocks noChangeArrowheads="1"/>
          </p:cNvSpPr>
          <p:nvPr/>
        </p:nvSpPr>
        <p:spPr>
          <a:xfrm>
            <a:off x="2095499" y="1230630"/>
            <a:ext cx="9187543" cy="51701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3200" b="1" dirty="0">
                <a:ea typeface="宋体" panose="02010600030101010101" pitchFamily="2" charset="-122"/>
                <a:cs typeface="Times New Roman" panose="02020603050405020304" pitchFamily="18" charset="0"/>
              </a:rPr>
              <a:t> Exercises in Chapter 1</a:t>
            </a:r>
          </a:p>
          <a:p>
            <a:pPr lvl="1">
              <a:buFont typeface="Wingdings" panose="05000000000000000000" pitchFamily="2" charset="2"/>
              <a:buChar char="Ø"/>
            </a:pPr>
            <a:r>
              <a:rPr lang="en-US" altLang="zh-CN" sz="2800" b="1" dirty="0">
                <a:ea typeface="宋体" panose="02010600030101010101" pitchFamily="2" charset="-122"/>
                <a:cs typeface="Times New Roman" panose="02020603050405020304" pitchFamily="18" charset="0"/>
              </a:rPr>
              <a:t> 1,  2</a:t>
            </a:r>
            <a:r>
              <a:rPr lang="zh-CN" altLang="en-US" sz="2800" b="1" dirty="0">
                <a:ea typeface="宋体" panose="02010600030101010101" pitchFamily="2" charset="-122"/>
                <a:cs typeface="Times New Roman" panose="02020603050405020304" pitchFamily="18" charset="0"/>
              </a:rPr>
              <a:t>，</a:t>
            </a:r>
            <a:r>
              <a:rPr lang="en-US" altLang="zh-CN" sz="2800" b="1" dirty="0">
                <a:ea typeface="宋体" panose="02010600030101010101" pitchFamily="2" charset="-122"/>
                <a:cs typeface="Times New Roman" panose="02020603050405020304" pitchFamily="18" charset="0"/>
              </a:rPr>
              <a:t>3 </a:t>
            </a:r>
          </a:p>
          <a:p>
            <a:pPr lvl="1">
              <a:buFont typeface="Wingdings" panose="05000000000000000000" pitchFamily="2" charset="2"/>
              <a:buChar char="Ø"/>
            </a:pPr>
            <a:r>
              <a:rPr lang="en-US" altLang="zh-CN" sz="2800" b="1" dirty="0">
                <a:ea typeface="宋体" panose="02010600030101010101" pitchFamily="2" charset="-122"/>
                <a:cs typeface="Times New Roman" panose="02020603050405020304" pitchFamily="18" charset="0"/>
              </a:rPr>
              <a:t> 4</a:t>
            </a:r>
            <a:r>
              <a:rPr lang="zh-CN" altLang="en-US" sz="2800" b="1" dirty="0">
                <a:ea typeface="宋体" panose="02010600030101010101" pitchFamily="2" charset="-122"/>
                <a:cs typeface="Times New Roman" panose="02020603050405020304" pitchFamily="18" charset="0"/>
              </a:rPr>
              <a:t>（</a:t>
            </a:r>
            <a:r>
              <a:rPr lang="en-US" altLang="zh-CN" sz="2800" b="1" dirty="0">
                <a:ea typeface="宋体" panose="02010600030101010101" pitchFamily="2" charset="-122"/>
                <a:cs typeface="Times New Roman" panose="02020603050405020304" pitchFamily="18" charset="0"/>
              </a:rPr>
              <a:t>1</a:t>
            </a:r>
            <a:r>
              <a:rPr lang="zh-CN" altLang="en-US" sz="2800" b="1" dirty="0">
                <a:ea typeface="宋体" panose="02010600030101010101" pitchFamily="2" charset="-122"/>
                <a:cs typeface="Times New Roman" panose="02020603050405020304" pitchFamily="18" charset="0"/>
              </a:rPr>
              <a:t>）、（</a:t>
            </a:r>
            <a:r>
              <a:rPr lang="en-US" altLang="zh-CN" sz="2800" b="1" dirty="0">
                <a:ea typeface="宋体" panose="02010600030101010101" pitchFamily="2" charset="-122"/>
                <a:cs typeface="Times New Roman" panose="02020603050405020304" pitchFamily="18" charset="0"/>
              </a:rPr>
              <a:t>3</a:t>
            </a:r>
            <a:r>
              <a:rPr lang="zh-CN" altLang="en-US" sz="2800" b="1" dirty="0">
                <a:ea typeface="宋体" panose="02010600030101010101" pitchFamily="2" charset="-122"/>
                <a:cs typeface="Times New Roman" panose="02020603050405020304" pitchFamily="18" charset="0"/>
              </a:rPr>
              <a:t>） </a:t>
            </a:r>
            <a:endParaRPr lang="en-US" altLang="zh-CN" sz="2800" b="1" dirty="0">
              <a:ea typeface="宋体" panose="02010600030101010101" pitchFamily="2" charset="-122"/>
              <a:cs typeface="Times New Roman" panose="02020603050405020304" pitchFamily="18" charset="0"/>
            </a:endParaRPr>
          </a:p>
          <a:p>
            <a:pPr lvl="1">
              <a:buFont typeface="Wingdings" panose="05000000000000000000" pitchFamily="2" charset="2"/>
              <a:buChar char="Ø"/>
            </a:pPr>
            <a:r>
              <a:rPr lang="en-US" altLang="zh-CN" sz="2800" b="1" dirty="0">
                <a:ea typeface="宋体" panose="02010600030101010101" pitchFamily="2" charset="-122"/>
                <a:cs typeface="Times New Roman" panose="02020603050405020304" pitchFamily="18" charset="0"/>
              </a:rPr>
              <a:t> 6</a:t>
            </a:r>
            <a:r>
              <a:rPr lang="zh-CN" altLang="en-US" sz="2800" b="1" dirty="0">
                <a:ea typeface="宋体" panose="02010600030101010101" pitchFamily="2" charset="-122"/>
                <a:cs typeface="Times New Roman" panose="02020603050405020304" pitchFamily="18" charset="0"/>
              </a:rPr>
              <a:t>（</a:t>
            </a:r>
            <a:r>
              <a:rPr lang="en-US" altLang="zh-CN" sz="2800" b="1" dirty="0">
                <a:ea typeface="宋体" panose="02010600030101010101" pitchFamily="2" charset="-122"/>
                <a:cs typeface="Times New Roman" panose="02020603050405020304" pitchFamily="18" charset="0"/>
              </a:rPr>
              <a:t>2</a:t>
            </a:r>
            <a:r>
              <a:rPr lang="zh-CN" altLang="en-US" sz="2800" b="1" dirty="0">
                <a:ea typeface="宋体" panose="02010600030101010101" pitchFamily="2" charset="-122"/>
                <a:cs typeface="Times New Roman" panose="02020603050405020304" pitchFamily="18" charset="0"/>
              </a:rPr>
              <a:t>）、（</a:t>
            </a:r>
            <a:r>
              <a:rPr lang="en-US" altLang="zh-CN" sz="2800" b="1" dirty="0">
                <a:ea typeface="宋体" panose="02010600030101010101" pitchFamily="2" charset="-122"/>
                <a:cs typeface="Times New Roman" panose="02020603050405020304" pitchFamily="18" charset="0"/>
              </a:rPr>
              <a:t>4</a:t>
            </a:r>
            <a:r>
              <a:rPr lang="zh-CN" altLang="en-US" sz="2800" b="1" dirty="0">
                <a:ea typeface="宋体" panose="02010600030101010101" pitchFamily="2" charset="-122"/>
                <a:cs typeface="Times New Roman" panose="02020603050405020304" pitchFamily="18" charset="0"/>
              </a:rPr>
              <a:t>）</a:t>
            </a:r>
          </a:p>
          <a:p>
            <a:pPr lvl="1">
              <a:buFont typeface="Wingdings" panose="05000000000000000000" pitchFamily="2" charset="2"/>
              <a:buChar char="Ø"/>
            </a:pPr>
            <a:r>
              <a:rPr lang="en-US" altLang="zh-CN" sz="2800" b="1" dirty="0">
                <a:ea typeface="宋体" panose="02010600030101010101" pitchFamily="2" charset="-122"/>
                <a:cs typeface="Times New Roman" panose="02020603050405020304" pitchFamily="18" charset="0"/>
              </a:rPr>
              <a:t> 9</a:t>
            </a:r>
          </a:p>
        </p:txBody>
      </p:sp>
    </p:spTree>
    <p:extLst>
      <p:ext uri="{BB962C8B-B14F-4D97-AF65-F5344CB8AC3E}">
        <p14:creationId xmlns:p14="http://schemas.microsoft.com/office/powerpoint/2010/main" val="52370606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52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Up Next</a:t>
            </a:r>
            <a:r>
              <a:rPr lang="zh-CN" altLang="en-US" sz="4800" b="1" dirty="0">
                <a:solidFill>
                  <a:schemeClr val="bg1"/>
                </a:solidFill>
                <a:effectLst>
                  <a:outerShdw blurRad="38100" dist="38100" dir="2700000" algn="tl">
                    <a:srgbClr val="000000">
                      <a:alpha val="43137"/>
                    </a:srgbClr>
                  </a:outerShdw>
                </a:effectLst>
                <a:cs typeface="+mn-ea"/>
                <a:sym typeface="+mn-lt"/>
              </a:rPr>
              <a:t> </a:t>
            </a:r>
            <a:r>
              <a:rPr lang="en-US" altLang="zh-CN" sz="4800" b="1" dirty="0">
                <a:solidFill>
                  <a:schemeClr val="bg1"/>
                </a:solidFill>
                <a:effectLst>
                  <a:outerShdw blurRad="38100" dist="38100" dir="2700000" algn="tl">
                    <a:srgbClr val="000000">
                      <a:alpha val="43137"/>
                    </a:srgbClr>
                  </a:outerShdw>
                </a:effectLst>
                <a:cs typeface="+mn-ea"/>
                <a:sym typeface="+mn-lt"/>
              </a:rPr>
              <a:t>…</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矩形: 圆角 12">
            <a:extLst>
              <a:ext uri="{FF2B5EF4-FFF2-40B4-BE49-F238E27FC236}">
                <a16:creationId xmlns:a16="http://schemas.microsoft.com/office/drawing/2014/main" id="{2A4FBD72-2762-4ACE-80F0-AE26038AE252}"/>
              </a:ext>
            </a:extLst>
          </p:cNvPr>
          <p:cNvSpPr/>
          <p:nvPr/>
        </p:nvSpPr>
        <p:spPr>
          <a:xfrm>
            <a:off x="2155373" y="1643431"/>
            <a:ext cx="9639300" cy="4464362"/>
          </a:xfrm>
          <a:prstGeom prst="roundRect">
            <a:avLst>
              <a:gd name="adj" fmla="val 2561"/>
            </a:avLst>
          </a:prstGeom>
          <a:solidFill>
            <a:srgbClr val="F7F5B4">
              <a:alpha val="50980"/>
            </a:srgbClr>
          </a:solidFill>
          <a:ln w="38100">
            <a:solidFill>
              <a:srgbClr val="FF9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chemeClr val="bg1"/>
              </a:solidFill>
            </a:endParaRPr>
          </a:p>
        </p:txBody>
      </p:sp>
      <p:sp>
        <p:nvSpPr>
          <p:cNvPr id="14" name="文本框 13">
            <a:extLst>
              <a:ext uri="{FF2B5EF4-FFF2-40B4-BE49-F238E27FC236}">
                <a16:creationId xmlns:a16="http://schemas.microsoft.com/office/drawing/2014/main" id="{0E7C403A-4721-4100-BA4D-5E1F323132D2}"/>
              </a:ext>
            </a:extLst>
          </p:cNvPr>
          <p:cNvSpPr txBox="1"/>
          <p:nvPr/>
        </p:nvSpPr>
        <p:spPr>
          <a:xfrm>
            <a:off x="2237112" y="2009329"/>
            <a:ext cx="9682839" cy="2955746"/>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sz="3200" b="1" dirty="0">
                <a:solidFill>
                  <a:schemeClr val="accent2"/>
                </a:solidFill>
                <a:ea typeface="微软雅黑" panose="020B0503020204020204" pitchFamily="34" charset="-122"/>
              </a:rPr>
              <a:t>Compound Formula</a:t>
            </a:r>
          </a:p>
          <a:p>
            <a:pPr marL="342900" indent="-342900">
              <a:lnSpc>
                <a:spcPct val="150000"/>
              </a:lnSpc>
              <a:buFont typeface="Wingdings" panose="05000000000000000000" pitchFamily="2" charset="2"/>
              <a:buChar char="l"/>
            </a:pPr>
            <a:r>
              <a:rPr lang="en-US" altLang="zh-CN" sz="3200" b="1" dirty="0">
                <a:solidFill>
                  <a:schemeClr val="accent2"/>
                </a:solidFill>
                <a:ea typeface="微软雅黑" panose="020B0503020204020204" pitchFamily="34" charset="-122"/>
              </a:rPr>
              <a:t>Truth Table</a:t>
            </a:r>
          </a:p>
          <a:p>
            <a:pPr marL="342900" indent="-342900">
              <a:lnSpc>
                <a:spcPct val="150000"/>
              </a:lnSpc>
              <a:buFont typeface="Wingdings" panose="05000000000000000000" pitchFamily="2" charset="2"/>
              <a:buChar char="l"/>
            </a:pPr>
            <a:r>
              <a:rPr lang="en-US" altLang="zh-CN" sz="3200" b="1" dirty="0">
                <a:solidFill>
                  <a:schemeClr val="accent2"/>
                </a:solidFill>
                <a:ea typeface="微软雅黑" panose="020B0503020204020204" pitchFamily="34" charset="-122"/>
              </a:rPr>
              <a:t>Tautology</a:t>
            </a:r>
          </a:p>
          <a:p>
            <a:pPr marL="342900" indent="-342900">
              <a:lnSpc>
                <a:spcPct val="150000"/>
              </a:lnSpc>
              <a:buFont typeface="Wingdings" panose="05000000000000000000" pitchFamily="2" charset="2"/>
              <a:buChar char="l"/>
            </a:pPr>
            <a:r>
              <a:rPr lang="en-US" altLang="zh-CN" sz="3200" b="1" dirty="0">
                <a:solidFill>
                  <a:schemeClr val="accent2"/>
                </a:solidFill>
                <a:ea typeface="微软雅黑" panose="020B0503020204020204" pitchFamily="34" charset="-122"/>
              </a:rPr>
              <a:t>Logical Equivalences</a:t>
            </a:r>
          </a:p>
        </p:txBody>
      </p:sp>
      <p:sp>
        <p:nvSpPr>
          <p:cNvPr id="15" name="矩形: 圆顶角 14">
            <a:extLst>
              <a:ext uri="{FF2B5EF4-FFF2-40B4-BE49-F238E27FC236}">
                <a16:creationId xmlns:a16="http://schemas.microsoft.com/office/drawing/2014/main" id="{989A9A84-16CF-47B4-B412-CD31FF01BA1E}"/>
              </a:ext>
            </a:extLst>
          </p:cNvPr>
          <p:cNvSpPr/>
          <p:nvPr/>
        </p:nvSpPr>
        <p:spPr>
          <a:xfrm>
            <a:off x="2133600" y="1516741"/>
            <a:ext cx="9682843" cy="429983"/>
          </a:xfrm>
          <a:prstGeom prst="round2SameRect">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rgbClr val="002060"/>
                </a:solidFill>
              </a:rPr>
              <a:t>Propositions</a:t>
            </a:r>
            <a:endParaRPr lang="zh-CN" altLang="en-US" sz="2000" b="1" dirty="0">
              <a:solidFill>
                <a:srgbClr val="002060"/>
              </a:solidFill>
            </a:endParaRPr>
          </a:p>
        </p:txBody>
      </p:sp>
    </p:spTree>
    <p:extLst>
      <p:ext uri="{BB962C8B-B14F-4D97-AF65-F5344CB8AC3E}">
        <p14:creationId xmlns:p14="http://schemas.microsoft.com/office/powerpoint/2010/main" val="286880433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C04545-2802-4FCF-BD2E-FE2CAE3E5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538" y="394817"/>
            <a:ext cx="6626927" cy="6068369"/>
          </a:xfrm>
          <a:prstGeom prst="rect">
            <a:avLst/>
          </a:prstGeom>
        </p:spPr>
      </p:pic>
      <p:pic>
        <p:nvPicPr>
          <p:cNvPr id="4" name="图片 3">
            <a:extLst>
              <a:ext uri="{FF2B5EF4-FFF2-40B4-BE49-F238E27FC236}">
                <a16:creationId xmlns:a16="http://schemas.microsoft.com/office/drawing/2014/main" id="{1DA241D7-B97E-4B16-BB15-99D1630496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2538" y="5066856"/>
            <a:ext cx="6626927" cy="1069536"/>
          </a:xfrm>
          <a:prstGeom prst="rect">
            <a:avLst/>
          </a:prstGeom>
        </p:spPr>
      </p:pic>
      <p:grpSp>
        <p:nvGrpSpPr>
          <p:cNvPr id="5" name="Group 44">
            <a:extLst>
              <a:ext uri="{FF2B5EF4-FFF2-40B4-BE49-F238E27FC236}">
                <a16:creationId xmlns:a16="http://schemas.microsoft.com/office/drawing/2014/main" id="{096E4B33-F89F-4985-8780-100AC33DCC33}"/>
              </a:ext>
            </a:extLst>
          </p:cNvPr>
          <p:cNvGrpSpPr>
            <a:grpSpLocks noChangeAspect="1"/>
          </p:cNvGrpSpPr>
          <p:nvPr/>
        </p:nvGrpSpPr>
        <p:grpSpPr bwMode="auto">
          <a:xfrm rot="21339516">
            <a:off x="5332414" y="5414174"/>
            <a:ext cx="1527175" cy="273302"/>
            <a:chOff x="2062" y="3556"/>
            <a:chExt cx="1749" cy="313"/>
          </a:xfrm>
        </p:grpSpPr>
        <p:sp>
          <p:nvSpPr>
            <p:cNvPr id="6" name="Freeform 45">
              <a:extLst>
                <a:ext uri="{FF2B5EF4-FFF2-40B4-BE49-F238E27FC236}">
                  <a16:creationId xmlns:a16="http://schemas.microsoft.com/office/drawing/2014/main" id="{C8189997-D278-41AC-9D5D-767D2794CCE7}"/>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6">
              <a:extLst>
                <a:ext uri="{FF2B5EF4-FFF2-40B4-BE49-F238E27FC236}">
                  <a16:creationId xmlns:a16="http://schemas.microsoft.com/office/drawing/2014/main" id="{D12FFF93-AA62-453D-8582-AFD3F69A604E}"/>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7">
              <a:extLst>
                <a:ext uri="{FF2B5EF4-FFF2-40B4-BE49-F238E27FC236}">
                  <a16:creationId xmlns:a16="http://schemas.microsoft.com/office/drawing/2014/main" id="{86257049-5E40-4F01-90BC-ABCCD0E5B0D2}"/>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8">
              <a:extLst>
                <a:ext uri="{FF2B5EF4-FFF2-40B4-BE49-F238E27FC236}">
                  <a16:creationId xmlns:a16="http://schemas.microsoft.com/office/drawing/2014/main" id="{3AC4D908-3318-46B4-8023-37468DED65B5}"/>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9">
              <a:extLst>
                <a:ext uri="{FF2B5EF4-FFF2-40B4-BE49-F238E27FC236}">
                  <a16:creationId xmlns:a16="http://schemas.microsoft.com/office/drawing/2014/main" id="{20BEA49B-EEB0-426D-A9DD-BA75DE0C47B5}"/>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1" name="文本框 10">
            <a:extLst>
              <a:ext uri="{FF2B5EF4-FFF2-40B4-BE49-F238E27FC236}">
                <a16:creationId xmlns:a16="http://schemas.microsoft.com/office/drawing/2014/main" id="{48A9758E-41A3-41D5-AD49-1C8B7D043580}"/>
              </a:ext>
            </a:extLst>
          </p:cNvPr>
          <p:cNvSpPr txBox="1"/>
          <p:nvPr/>
        </p:nvSpPr>
        <p:spPr>
          <a:xfrm rot="21349005">
            <a:off x="3686445" y="2872332"/>
            <a:ext cx="4836581" cy="1569660"/>
          </a:xfrm>
          <a:prstGeom prst="rect">
            <a:avLst/>
          </a:prstGeom>
          <a:noFill/>
        </p:spPr>
        <p:txBody>
          <a:bodyPr wrap="none" rtlCol="0">
            <a:spAutoFit/>
          </a:bodyPr>
          <a:lstStyle/>
          <a:p>
            <a:pPr algn="ctr"/>
            <a:r>
              <a:rPr lang="en-US" altLang="zh-CN" sz="9600" dirty="0">
                <a:solidFill>
                  <a:schemeClr val="bg1"/>
                </a:solidFill>
                <a:cs typeface="+mn-ea"/>
                <a:sym typeface="+mn-lt"/>
              </a:rPr>
              <a:t>The End</a:t>
            </a:r>
            <a:endParaRPr lang="zh-CN" altLang="en-US" sz="9600" dirty="0">
              <a:solidFill>
                <a:schemeClr val="bg1"/>
              </a:solidFill>
              <a:cs typeface="+mn-ea"/>
              <a:sym typeface="+mn-lt"/>
            </a:endParaRPr>
          </a:p>
        </p:txBody>
      </p:sp>
      <p:sp>
        <p:nvSpPr>
          <p:cNvPr id="12" name="文本框 11">
            <a:extLst>
              <a:ext uri="{FF2B5EF4-FFF2-40B4-BE49-F238E27FC236}">
                <a16:creationId xmlns:a16="http://schemas.microsoft.com/office/drawing/2014/main" id="{25FCC259-BDA4-4441-BF07-B2DF07696EE2}"/>
              </a:ext>
            </a:extLst>
          </p:cNvPr>
          <p:cNvSpPr txBox="1"/>
          <p:nvPr/>
        </p:nvSpPr>
        <p:spPr>
          <a:xfrm rot="21303325">
            <a:off x="4092967" y="4405319"/>
            <a:ext cx="4006067" cy="671146"/>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cs typeface="+mn-ea"/>
                <a:sym typeface="+mn-lt"/>
              </a:rPr>
              <a:t>Thanks</a:t>
            </a:r>
          </a:p>
        </p:txBody>
      </p:sp>
    </p:spTree>
    <p:extLst>
      <p:ext uri="{BB962C8B-B14F-4D97-AF65-F5344CB8AC3E}">
        <p14:creationId xmlns:p14="http://schemas.microsoft.com/office/powerpoint/2010/main" val="294956321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Why bilingual course?</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4" name="Rectangle 3">
            <a:extLst>
              <a:ext uri="{FF2B5EF4-FFF2-40B4-BE49-F238E27FC236}">
                <a16:creationId xmlns:a16="http://schemas.microsoft.com/office/drawing/2014/main" id="{BC3EC864-670E-41DD-8D68-14383D64F194}"/>
              </a:ext>
            </a:extLst>
          </p:cNvPr>
          <p:cNvSpPr txBox="1">
            <a:spLocks noChangeArrowheads="1"/>
          </p:cNvSpPr>
          <p:nvPr/>
        </p:nvSpPr>
        <p:spPr>
          <a:xfrm>
            <a:off x="2133599" y="1469571"/>
            <a:ext cx="10058401" cy="3282043"/>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buFont typeface="Wingdings" panose="05000000000000000000" pitchFamily="2" charset="2"/>
              <a:buChar char="l"/>
            </a:pPr>
            <a:r>
              <a:rPr lang="en-US" altLang="zh-CN" dirty="0">
                <a:ea typeface="微软雅黑" panose="020B0503020204020204" pitchFamily="34" charset="-122"/>
              </a:rPr>
              <a:t> Origin of the modern science</a:t>
            </a:r>
          </a:p>
          <a:p>
            <a:pPr>
              <a:spcAft>
                <a:spcPts val="600"/>
              </a:spcAft>
              <a:buFont typeface="Wingdings" panose="05000000000000000000" pitchFamily="2" charset="2"/>
              <a:buChar char="l"/>
            </a:pPr>
            <a:r>
              <a:rPr lang="en-US" altLang="zh-CN" dirty="0">
                <a:ea typeface="微软雅黑" panose="020B0503020204020204" pitchFamily="34" charset="-122"/>
              </a:rPr>
              <a:t> English learning</a:t>
            </a:r>
          </a:p>
          <a:p>
            <a:pPr>
              <a:spcAft>
                <a:spcPts val="600"/>
              </a:spcAft>
              <a:buFont typeface="Wingdings" panose="05000000000000000000" pitchFamily="2" charset="2"/>
              <a:buChar char="l"/>
            </a:pPr>
            <a:r>
              <a:rPr lang="en-US" altLang="zh-CN" dirty="0">
                <a:ea typeface="微软雅黑" panose="020B0503020204020204" pitchFamily="34" charset="-122"/>
              </a:rPr>
              <a:t> Language foundation of further Mathematics Learning </a:t>
            </a:r>
          </a:p>
          <a:p>
            <a:pPr>
              <a:spcAft>
                <a:spcPts val="600"/>
              </a:spcAft>
              <a:buFont typeface="Wingdings" panose="05000000000000000000" pitchFamily="2" charset="2"/>
              <a:buChar char="l"/>
            </a:pPr>
            <a:r>
              <a:rPr lang="en-US" altLang="zh-CN" dirty="0">
                <a:ea typeface="微软雅黑" panose="020B0503020204020204" pitchFamily="34" charset="-122"/>
              </a:rPr>
              <a:t> Social needs</a:t>
            </a:r>
          </a:p>
          <a:p>
            <a:pPr>
              <a:spcAft>
                <a:spcPts val="600"/>
              </a:spcAft>
              <a:buFont typeface="Wingdings" panose="05000000000000000000" pitchFamily="2" charset="2"/>
              <a:buChar char="l"/>
            </a:pPr>
            <a:endParaRPr lang="zh-CN" altLang="en-US" dirty="0">
              <a:ea typeface="微软雅黑" panose="020B0503020204020204" pitchFamily="34" charset="-122"/>
            </a:endParaRPr>
          </a:p>
        </p:txBody>
      </p:sp>
      <p:sp>
        <p:nvSpPr>
          <p:cNvPr id="13" name="矩形 12">
            <a:extLst>
              <a:ext uri="{FF2B5EF4-FFF2-40B4-BE49-F238E27FC236}">
                <a16:creationId xmlns:a16="http://schemas.microsoft.com/office/drawing/2014/main" id="{403D8516-56E9-4B44-988D-2EA368502A72}"/>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课   程  介  绍</a:t>
            </a:r>
            <a:endParaRPr lang="en-US" altLang="zh-CN" b="1" dirty="0">
              <a:solidFill>
                <a:srgbClr val="FFFF00"/>
              </a:solidFill>
              <a:cs typeface="+mn-ea"/>
              <a:sym typeface="+mn-lt"/>
            </a:endParaRPr>
          </a:p>
          <a:p>
            <a:pPr>
              <a:lnSpc>
                <a:spcPct val="120000"/>
              </a:lnSpc>
            </a:pP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课程考核方式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课程参考教材</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为什么是双语</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什么是离散数学</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离散数学能干什么</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课程学习目标</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课程学习要求</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学习小技巧</a:t>
            </a:r>
            <a:endParaRPr lang="en-US" altLang="zh-CN" dirty="0">
              <a:solidFill>
                <a:schemeClr val="bg1">
                  <a:lumMod val="65000"/>
                </a:schemeClr>
              </a:solidFill>
              <a:cs typeface="+mn-ea"/>
              <a:sym typeface="+mn-lt"/>
            </a:endParaRPr>
          </a:p>
        </p:txBody>
      </p:sp>
    </p:spTree>
    <p:custDataLst>
      <p:tags r:id="rId1"/>
    </p:custDataLst>
    <p:extLst>
      <p:ext uri="{BB962C8B-B14F-4D97-AF65-F5344CB8AC3E}">
        <p14:creationId xmlns:p14="http://schemas.microsoft.com/office/powerpoint/2010/main" val="30152665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2ED1D3-9128-48A1-8746-7562CD8262C4}"/>
              </a:ext>
            </a:extLst>
          </p:cNvPr>
          <p:cNvSpPr>
            <a:spLocks noGrp="1"/>
          </p:cNvSpPr>
          <p:nvPr>
            <p:ph type="sldNum" sz="quarter" idx="4"/>
          </p:nvPr>
        </p:nvSpPr>
        <p:spPr/>
        <p:txBody>
          <a:bodyPr/>
          <a:lstStyle/>
          <a:p>
            <a:fld id="{297B5860-9389-40BC-8CED-DD2AAB23A1E9}" type="slidenum">
              <a:rPr lang="zh-CN" altLang="en-US" smtClean="0"/>
              <a:pPr/>
              <a:t>7</a:t>
            </a:fld>
            <a:endParaRPr lang="zh-CN" altLang="en-US" dirty="0"/>
          </a:p>
        </p:txBody>
      </p:sp>
      <p:sp>
        <p:nvSpPr>
          <p:cNvPr id="5" name="文本框 4">
            <a:extLst>
              <a:ext uri="{FF2B5EF4-FFF2-40B4-BE49-F238E27FC236}">
                <a16:creationId xmlns:a16="http://schemas.microsoft.com/office/drawing/2014/main" id="{4CFBB6A3-C7D0-47C5-8D8A-673F7D64211C}"/>
              </a:ext>
            </a:extLst>
          </p:cNvPr>
          <p:cNvSpPr txBox="1"/>
          <p:nvPr>
            <p:custDataLst>
              <p:tags r:id="rId2"/>
            </p:custDataLst>
          </p:nvPr>
        </p:nvSpPr>
        <p:spPr>
          <a:xfrm>
            <a:off x="2607128" y="738981"/>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请回答选择离散数学双语课程的初衷：</a:t>
            </a:r>
          </a:p>
        </p:txBody>
      </p:sp>
      <p:sp>
        <p:nvSpPr>
          <p:cNvPr id="6" name="文本框 5">
            <a:extLst>
              <a:ext uri="{FF2B5EF4-FFF2-40B4-BE49-F238E27FC236}">
                <a16:creationId xmlns:a16="http://schemas.microsoft.com/office/drawing/2014/main" id="{E59F0207-11B8-4B03-97EB-714042B119EB}"/>
              </a:ext>
            </a:extLst>
          </p:cNvPr>
          <p:cNvSpPr txBox="1"/>
          <p:nvPr>
            <p:custDataLst>
              <p:tags r:id="rId3"/>
            </p:custDataLst>
          </p:nvPr>
        </p:nvSpPr>
        <p:spPr>
          <a:xfrm>
            <a:off x="3481705" y="2374485"/>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未来打算出国深造</a:t>
            </a:r>
          </a:p>
        </p:txBody>
      </p:sp>
      <p:sp>
        <p:nvSpPr>
          <p:cNvPr id="7" name="文本框 6">
            <a:extLst>
              <a:ext uri="{FF2B5EF4-FFF2-40B4-BE49-F238E27FC236}">
                <a16:creationId xmlns:a16="http://schemas.microsoft.com/office/drawing/2014/main" id="{251610DC-B4D9-4EDF-8437-A2A129FBB87D}"/>
              </a:ext>
            </a:extLst>
          </p:cNvPr>
          <p:cNvSpPr txBox="1"/>
          <p:nvPr>
            <p:custDataLst>
              <p:tags r:id="rId4"/>
            </p:custDataLst>
          </p:nvPr>
        </p:nvSpPr>
        <p:spPr>
          <a:xfrm>
            <a:off x="3481705" y="3231735"/>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掌握数学英语，提高英语水平</a:t>
            </a:r>
          </a:p>
        </p:txBody>
      </p:sp>
      <p:sp>
        <p:nvSpPr>
          <p:cNvPr id="8" name="文本框 7">
            <a:extLst>
              <a:ext uri="{FF2B5EF4-FFF2-40B4-BE49-F238E27FC236}">
                <a16:creationId xmlns:a16="http://schemas.microsoft.com/office/drawing/2014/main" id="{1871951E-F289-49DF-9578-704BF40AED9F}"/>
              </a:ext>
            </a:extLst>
          </p:cNvPr>
          <p:cNvSpPr txBox="1"/>
          <p:nvPr>
            <p:custDataLst>
              <p:tags r:id="rId5"/>
            </p:custDataLst>
          </p:nvPr>
        </p:nvSpPr>
        <p:spPr>
          <a:xfrm>
            <a:off x="3481705" y="4088985"/>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尝尝鲜</a:t>
            </a:r>
          </a:p>
        </p:txBody>
      </p:sp>
      <p:sp>
        <p:nvSpPr>
          <p:cNvPr id="9" name="文本框 8">
            <a:extLst>
              <a:ext uri="{FF2B5EF4-FFF2-40B4-BE49-F238E27FC236}">
                <a16:creationId xmlns:a16="http://schemas.microsoft.com/office/drawing/2014/main" id="{24DFBE94-59D8-48FE-93A8-03FD84158E5E}"/>
              </a:ext>
            </a:extLst>
          </p:cNvPr>
          <p:cNvSpPr txBox="1"/>
          <p:nvPr>
            <p:custDataLst>
              <p:tags r:id="rId6"/>
            </p:custDataLst>
          </p:nvPr>
        </p:nvSpPr>
        <p:spPr>
          <a:xfrm>
            <a:off x="3481705" y="4946235"/>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不小心选错了</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o(╥﹏╥)o</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0C8E374A-38FE-41DF-8884-4274CBFF73C0}"/>
              </a:ext>
            </a:extLst>
          </p:cNvPr>
          <p:cNvSpPr>
            <a:spLocks noChangeAspect="1"/>
          </p:cNvSpPr>
          <p:nvPr>
            <p:custDataLst>
              <p:tags r:id="rId7"/>
            </p:custDataLst>
          </p:nvPr>
        </p:nvSpPr>
        <p:spPr>
          <a:xfrm>
            <a:off x="2614930" y="243877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FD834FA-DF75-481F-8EC7-5D3BA4BD96CB}"/>
              </a:ext>
            </a:extLst>
          </p:cNvPr>
          <p:cNvSpPr>
            <a:spLocks noChangeAspect="1"/>
          </p:cNvSpPr>
          <p:nvPr>
            <p:custDataLst>
              <p:tags r:id="rId8"/>
            </p:custDataLst>
          </p:nvPr>
        </p:nvSpPr>
        <p:spPr>
          <a:xfrm>
            <a:off x="2614930" y="329602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60E112DD-5EAE-46D8-8258-E962D4531E05}"/>
              </a:ext>
            </a:extLst>
          </p:cNvPr>
          <p:cNvSpPr>
            <a:spLocks noChangeAspect="1"/>
          </p:cNvSpPr>
          <p:nvPr>
            <p:custDataLst>
              <p:tags r:id="rId9"/>
            </p:custDataLst>
          </p:nvPr>
        </p:nvSpPr>
        <p:spPr>
          <a:xfrm>
            <a:off x="2614930" y="415327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0A2D2EFD-15E4-4423-A331-3C71E1CA203C}"/>
              </a:ext>
            </a:extLst>
          </p:cNvPr>
          <p:cNvSpPr>
            <a:spLocks noChangeAspect="1"/>
          </p:cNvSpPr>
          <p:nvPr>
            <p:custDataLst>
              <p:tags r:id="rId10"/>
            </p:custDataLst>
          </p:nvPr>
        </p:nvSpPr>
        <p:spPr>
          <a:xfrm>
            <a:off x="2614930" y="5010528"/>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5CC67118-D01D-4ED3-A193-46EB88FBD9FE}"/>
              </a:ext>
            </a:extLst>
          </p:cNvPr>
          <p:cNvSpPr/>
          <p:nvPr>
            <p:custDataLst>
              <p:tags r:id="rId11"/>
            </p:custDataLst>
          </p:nvPr>
        </p:nvSpPr>
        <p:spPr>
          <a:xfrm>
            <a:off x="9604717" y="5690944"/>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a:extLst>
              <a:ext uri="{FF2B5EF4-FFF2-40B4-BE49-F238E27FC236}">
                <a16:creationId xmlns:a16="http://schemas.microsoft.com/office/drawing/2014/main" id="{020FC023-4E94-4D96-B62F-2BC799688E34}"/>
              </a:ext>
            </a:extLst>
          </p:cNvPr>
          <p:cNvGrpSpPr/>
          <p:nvPr>
            <p:custDataLst>
              <p:tags r:id="rId12"/>
            </p:custDataLst>
          </p:nvPr>
        </p:nvGrpSpPr>
        <p:grpSpPr>
          <a:xfrm>
            <a:off x="0" y="0"/>
            <a:ext cx="12192000" cy="635000"/>
            <a:chOff x="-18538" y="2943447"/>
            <a:chExt cx="12192000" cy="635000"/>
          </a:xfrm>
        </p:grpSpPr>
        <p:sp>
          <p:nvSpPr>
            <p:cNvPr id="15" name="TitleBackground">
              <a:extLst>
                <a:ext uri="{FF2B5EF4-FFF2-40B4-BE49-F238E27FC236}">
                  <a16:creationId xmlns:a16="http://schemas.microsoft.com/office/drawing/2014/main" id="{BF98B701-3208-4A38-9768-2B22624E7BEE}"/>
                </a:ext>
              </a:extLst>
            </p:cNvPr>
            <p:cNvSpPr/>
            <p:nvPr>
              <p:custDataLst>
                <p:tags r:id="rId14"/>
              </p:custDataLst>
            </p:nvPr>
          </p:nvSpPr>
          <p:spPr>
            <a:xfrm>
              <a:off x="-18538" y="2943447"/>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a:extLst>
                <a:ext uri="{FF2B5EF4-FFF2-40B4-BE49-F238E27FC236}">
                  <a16:creationId xmlns:a16="http://schemas.microsoft.com/office/drawing/2014/main" id="{A680593D-1EAC-41E4-8C0A-86E2CBE3FCE7}"/>
                </a:ext>
              </a:extLst>
            </p:cNvPr>
            <p:cNvSpPr/>
            <p:nvPr>
              <p:custDataLst>
                <p:tags r:id="rId15"/>
              </p:custDataLst>
            </p:nvPr>
          </p:nvSpPr>
          <p:spPr>
            <a:xfrm>
              <a:off x="-18538" y="2943447"/>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a:extLst>
                <a:ext uri="{FF2B5EF4-FFF2-40B4-BE49-F238E27FC236}">
                  <a16:creationId xmlns:a16="http://schemas.microsoft.com/office/drawing/2014/main" id="{16197583-822C-497D-AF7C-B6E2CD771B3F}"/>
                </a:ext>
              </a:extLst>
            </p:cNvPr>
            <p:cNvSpPr txBox="1"/>
            <p:nvPr>
              <p:custDataLst>
                <p:tags r:id="rId16"/>
              </p:custDataLst>
            </p:nvPr>
          </p:nvSpPr>
          <p:spPr>
            <a:xfrm>
              <a:off x="235462" y="2943447"/>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8" name="TipText">
              <a:extLst>
                <a:ext uri="{FF2B5EF4-FFF2-40B4-BE49-F238E27FC236}">
                  <a16:creationId xmlns:a16="http://schemas.microsoft.com/office/drawing/2014/main" id="{2ECF3A1F-38BB-4A0C-BC93-812877CFAA0E}"/>
                </a:ext>
              </a:extLst>
            </p:cNvPr>
            <p:cNvSpPr txBox="1"/>
            <p:nvPr>
              <p:custDataLst>
                <p:tags r:id="rId17"/>
              </p:custDataLst>
            </p:nvPr>
          </p:nvSpPr>
          <p:spPr>
            <a:xfrm>
              <a:off x="1177167" y="3052667"/>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a:extLst>
              <a:ext uri="{FF2B5EF4-FFF2-40B4-BE49-F238E27FC236}">
                <a16:creationId xmlns:a16="http://schemas.microsoft.com/office/drawing/2014/main" id="{F0F2BAA1-FC26-405A-88F9-04BDC276CB6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9297994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What is Discrete Mathematics?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Content Placeholder 2">
            <a:extLst>
              <a:ext uri="{FF2B5EF4-FFF2-40B4-BE49-F238E27FC236}">
                <a16:creationId xmlns:a16="http://schemas.microsoft.com/office/drawing/2014/main" id="{5B89254A-7424-4CDC-B45B-635B7D1CC601}"/>
              </a:ext>
            </a:extLst>
          </p:cNvPr>
          <p:cNvSpPr txBox="1">
            <a:spLocks/>
          </p:cNvSpPr>
          <p:nvPr/>
        </p:nvSpPr>
        <p:spPr>
          <a:xfrm>
            <a:off x="2025650" y="1334860"/>
            <a:ext cx="9588500" cy="5294313"/>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l"/>
              <a:defRPr/>
            </a:pPr>
            <a:r>
              <a:rPr lang="en-US" dirty="0">
                <a:cs typeface="Times New Roman"/>
              </a:rPr>
              <a:t>Discrete mathematics is </a:t>
            </a:r>
            <a:r>
              <a:rPr lang="en-US" altLang="zh-CN" dirty="0">
                <a:cs typeface="Times New Roman"/>
              </a:rPr>
              <a:t>the study of mathematical structures that are </a:t>
            </a:r>
            <a:r>
              <a:rPr lang="en-US" altLang="zh-CN" b="1" dirty="0">
                <a:solidFill>
                  <a:schemeClr val="accent6"/>
                </a:solidFill>
                <a:cs typeface="Times New Roman"/>
              </a:rPr>
              <a:t>discrete</a:t>
            </a:r>
            <a:r>
              <a:rPr lang="en-US" altLang="zh-CN" dirty="0">
                <a:cs typeface="Times New Roman"/>
              </a:rPr>
              <a:t> rather than </a:t>
            </a:r>
            <a:r>
              <a:rPr lang="en-US" altLang="zh-CN" b="1" dirty="0">
                <a:solidFill>
                  <a:schemeClr val="accent6"/>
                </a:solidFill>
                <a:cs typeface="Times New Roman"/>
              </a:rPr>
              <a:t>continuous</a:t>
            </a:r>
            <a:r>
              <a:rPr lang="en-US" altLang="zh-CN" dirty="0">
                <a:cs typeface="Times New Roman"/>
              </a:rPr>
              <a:t>.</a:t>
            </a:r>
          </a:p>
          <a:p>
            <a:pPr algn="just">
              <a:buFont typeface="Wingdings" panose="05000000000000000000" pitchFamily="2" charset="2"/>
              <a:buChar char="l"/>
              <a:defRPr/>
            </a:pPr>
            <a:endParaRPr lang="en-US" dirty="0">
              <a:cs typeface="Times New Roman"/>
            </a:endParaRPr>
          </a:p>
          <a:p>
            <a:pPr algn="just">
              <a:buFont typeface="Wingdings" panose="05000000000000000000" pitchFamily="2" charset="2"/>
              <a:buChar char="l"/>
              <a:defRPr/>
            </a:pPr>
            <a:r>
              <a:rPr lang="en-US" altLang="zh-CN" dirty="0">
                <a:cs typeface="Times New Roman"/>
              </a:rPr>
              <a:t>Though discrete mathematics is described less by what is included than by what is excluded, the topics of </a:t>
            </a:r>
            <a:r>
              <a:rPr lang="en-US" altLang="zh-CN" b="1" dirty="0">
                <a:solidFill>
                  <a:schemeClr val="accent6"/>
                </a:solidFill>
                <a:cs typeface="Times New Roman"/>
              </a:rPr>
              <a:t>Logic</a:t>
            </a:r>
            <a:r>
              <a:rPr lang="en-US" altLang="zh-CN" dirty="0">
                <a:solidFill>
                  <a:schemeClr val="accent6"/>
                </a:solidFill>
                <a:cs typeface="Times New Roman"/>
              </a:rPr>
              <a:t>, </a:t>
            </a:r>
            <a:r>
              <a:rPr lang="en-US" altLang="zh-CN" b="1" dirty="0">
                <a:solidFill>
                  <a:schemeClr val="accent6"/>
                </a:solidFill>
                <a:cs typeface="Times New Roman"/>
              </a:rPr>
              <a:t>Set Theory</a:t>
            </a:r>
            <a:r>
              <a:rPr lang="en-US" altLang="zh-CN" dirty="0">
                <a:solidFill>
                  <a:schemeClr val="accent6"/>
                </a:solidFill>
                <a:cs typeface="Times New Roman"/>
              </a:rPr>
              <a:t>, </a:t>
            </a:r>
            <a:r>
              <a:rPr lang="en-US" altLang="zh-CN" b="1" dirty="0">
                <a:solidFill>
                  <a:schemeClr val="accent6"/>
                </a:solidFill>
                <a:cs typeface="Times New Roman"/>
              </a:rPr>
              <a:t>Abstract Algebra </a:t>
            </a:r>
            <a:r>
              <a:rPr lang="en-US" altLang="zh-CN" dirty="0">
                <a:solidFill>
                  <a:schemeClr val="accent6"/>
                </a:solidFill>
                <a:cs typeface="Times New Roman"/>
              </a:rPr>
              <a:t>and </a:t>
            </a:r>
            <a:r>
              <a:rPr lang="en-US" altLang="zh-CN" b="1" dirty="0">
                <a:solidFill>
                  <a:schemeClr val="accent6"/>
                </a:solidFill>
                <a:cs typeface="Times New Roman"/>
              </a:rPr>
              <a:t>Graph Theory </a:t>
            </a:r>
            <a:r>
              <a:rPr lang="en-US" altLang="zh-CN" dirty="0">
                <a:cs typeface="Times New Roman"/>
              </a:rPr>
              <a:t>are always covered in any study regarding this matter.</a:t>
            </a:r>
          </a:p>
          <a:p>
            <a:pPr algn="just">
              <a:buFont typeface="Wingdings" panose="05000000000000000000" pitchFamily="2" charset="2"/>
              <a:buChar char="l"/>
              <a:defRPr/>
            </a:pPr>
            <a:endParaRPr lang="en-US" dirty="0">
              <a:cs typeface="Times New Roman"/>
            </a:endParaRPr>
          </a:p>
          <a:p>
            <a:pPr algn="just">
              <a:buFont typeface="Wingdings" panose="05000000000000000000" pitchFamily="2" charset="2"/>
              <a:buChar char="l"/>
              <a:defRPr/>
            </a:pPr>
            <a:r>
              <a:rPr lang="en-US" altLang="zh-CN" dirty="0">
                <a:cs typeface="Times New Roman"/>
              </a:rPr>
              <a:t>It is widely applied in </a:t>
            </a:r>
            <a:r>
              <a:rPr lang="en-US" altLang="zh-CN" b="1" dirty="0">
                <a:solidFill>
                  <a:schemeClr val="accent6"/>
                </a:solidFill>
                <a:cs typeface="Times New Roman"/>
              </a:rPr>
              <a:t>computer science </a:t>
            </a:r>
            <a:r>
              <a:rPr lang="en-US" altLang="zh-CN" dirty="0">
                <a:cs typeface="Times New Roman"/>
              </a:rPr>
              <a:t>and becomes a good tool for improving </a:t>
            </a:r>
            <a:r>
              <a:rPr lang="en-US" altLang="zh-CN" b="1" dirty="0">
                <a:solidFill>
                  <a:schemeClr val="accent6"/>
                </a:solidFill>
                <a:cs typeface="Times New Roman"/>
              </a:rPr>
              <a:t>reasoning</a:t>
            </a:r>
            <a:r>
              <a:rPr lang="en-US" altLang="zh-CN" dirty="0">
                <a:cs typeface="Times New Roman"/>
              </a:rPr>
              <a:t> and </a:t>
            </a:r>
            <a:r>
              <a:rPr lang="en-US" altLang="zh-CN" b="1" dirty="0">
                <a:solidFill>
                  <a:schemeClr val="accent6"/>
                </a:solidFill>
                <a:cs typeface="Times New Roman"/>
              </a:rPr>
              <a:t>problem-solving</a:t>
            </a:r>
            <a:r>
              <a:rPr lang="en-US" altLang="zh-CN" b="1" dirty="0">
                <a:cs typeface="Times New Roman"/>
              </a:rPr>
              <a:t> </a:t>
            </a:r>
            <a:r>
              <a:rPr lang="en-US" altLang="zh-CN" dirty="0">
                <a:cs typeface="Times New Roman"/>
              </a:rPr>
              <a:t>capabilities.</a:t>
            </a:r>
            <a:endParaRPr lang="en-US" dirty="0">
              <a:cs typeface="Times New Roman"/>
            </a:endParaRPr>
          </a:p>
        </p:txBody>
      </p:sp>
      <p:sp>
        <p:nvSpPr>
          <p:cNvPr id="13" name="矩形 12">
            <a:extLst>
              <a:ext uri="{FF2B5EF4-FFF2-40B4-BE49-F238E27FC236}">
                <a16:creationId xmlns:a16="http://schemas.microsoft.com/office/drawing/2014/main" id="{4F3DC3FE-C586-481B-9C42-EDCBBAED7B48}"/>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课   程  介  绍</a:t>
            </a:r>
            <a:endParaRPr lang="en-US" altLang="zh-CN" b="1" dirty="0">
              <a:solidFill>
                <a:srgbClr val="FFFF00"/>
              </a:solidFill>
              <a:cs typeface="+mn-ea"/>
              <a:sym typeface="+mn-lt"/>
            </a:endParaRPr>
          </a:p>
          <a:p>
            <a:pPr>
              <a:lnSpc>
                <a:spcPct val="120000"/>
              </a:lnSpc>
            </a:pP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课程考核方式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课程参考教材</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为什么是双语</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什么是离散数学</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课程学习内容</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离散数学能干什么</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课程学习目标</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课程学习要求</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学习小技巧</a:t>
            </a: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418892587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Course content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Content Placeholder 2">
            <a:extLst>
              <a:ext uri="{FF2B5EF4-FFF2-40B4-BE49-F238E27FC236}">
                <a16:creationId xmlns:a16="http://schemas.microsoft.com/office/drawing/2014/main" id="{5B89254A-7424-4CDC-B45B-635B7D1CC601}"/>
              </a:ext>
            </a:extLst>
          </p:cNvPr>
          <p:cNvSpPr txBox="1">
            <a:spLocks/>
          </p:cNvSpPr>
          <p:nvPr/>
        </p:nvSpPr>
        <p:spPr>
          <a:xfrm>
            <a:off x="2253116" y="1334860"/>
            <a:ext cx="8964612" cy="5294313"/>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defRPr/>
            </a:pPr>
            <a:r>
              <a:rPr lang="en-US" altLang="zh-CN" b="1" dirty="0">
                <a:solidFill>
                  <a:srgbClr val="C00000"/>
                </a:solidFill>
              </a:rPr>
              <a:t>Mathematical logic</a:t>
            </a:r>
            <a:r>
              <a:rPr lang="zh-CN" altLang="en-US" b="1" dirty="0">
                <a:solidFill>
                  <a:srgbClr val="C00000"/>
                </a:solidFill>
              </a:rPr>
              <a:t>（数理逻辑）</a:t>
            </a:r>
            <a:endParaRPr lang="en-US" altLang="zh-CN" b="1" dirty="0">
              <a:solidFill>
                <a:srgbClr val="C00000"/>
              </a:solidFill>
            </a:endParaRPr>
          </a:p>
          <a:p>
            <a:pPr lvl="1">
              <a:buFont typeface="Wingdings" panose="05000000000000000000" pitchFamily="2" charset="2"/>
              <a:buChar char="Ø"/>
              <a:defRPr/>
            </a:pPr>
            <a:r>
              <a:rPr lang="en-US" altLang="zh-CN" dirty="0"/>
              <a:t>Propositional logic</a:t>
            </a:r>
            <a:r>
              <a:rPr lang="zh-CN" altLang="en-US" dirty="0"/>
              <a:t>（命题逻辑）</a:t>
            </a:r>
            <a:endParaRPr lang="en-US" altLang="zh-CN" dirty="0"/>
          </a:p>
          <a:p>
            <a:pPr lvl="1">
              <a:buFont typeface="Wingdings" panose="05000000000000000000" pitchFamily="2" charset="2"/>
              <a:buChar char="Ø"/>
              <a:defRPr/>
            </a:pPr>
            <a:r>
              <a:rPr lang="en-US" altLang="zh-CN" dirty="0"/>
              <a:t>Predicate logic</a:t>
            </a:r>
            <a:r>
              <a:rPr lang="zh-CN" altLang="en-US" dirty="0"/>
              <a:t>（谓词逻辑）</a:t>
            </a:r>
            <a:endParaRPr lang="en-US" altLang="zh-CN" dirty="0"/>
          </a:p>
          <a:p>
            <a:pPr lvl="1">
              <a:buFont typeface="Wingdings" panose="05000000000000000000" pitchFamily="2" charset="2"/>
              <a:buChar char="Ø"/>
              <a:defRPr/>
            </a:pPr>
            <a:endParaRPr lang="en-US" altLang="zh-CN" dirty="0"/>
          </a:p>
          <a:p>
            <a:pPr>
              <a:buFont typeface="Wingdings" panose="05000000000000000000" pitchFamily="2" charset="2"/>
              <a:buChar char="l"/>
              <a:defRPr/>
            </a:pPr>
            <a:r>
              <a:rPr lang="en-US" altLang="zh-CN" b="1" dirty="0">
                <a:solidFill>
                  <a:srgbClr val="C00000"/>
                </a:solidFill>
                <a:cs typeface="Times New Roman"/>
              </a:rPr>
              <a:t>Set Theory</a:t>
            </a:r>
            <a:r>
              <a:rPr lang="zh-CN" altLang="en-US" b="1" dirty="0">
                <a:solidFill>
                  <a:srgbClr val="C00000"/>
                </a:solidFill>
                <a:cs typeface="Times New Roman"/>
              </a:rPr>
              <a:t>（集合论）</a:t>
            </a:r>
            <a:endParaRPr lang="en-US" altLang="zh-CN" b="1" dirty="0">
              <a:solidFill>
                <a:srgbClr val="C00000"/>
              </a:solidFill>
              <a:cs typeface="Times New Roman"/>
            </a:endParaRPr>
          </a:p>
          <a:p>
            <a:pPr lvl="1">
              <a:buFont typeface="Wingdings" panose="05000000000000000000" pitchFamily="2" charset="2"/>
              <a:buChar char="Ø"/>
              <a:defRPr/>
            </a:pPr>
            <a:r>
              <a:rPr lang="en-US" altLang="zh-CN" dirty="0"/>
              <a:t>Sets</a:t>
            </a:r>
            <a:r>
              <a:rPr lang="zh-CN" altLang="en-US" dirty="0"/>
              <a:t>（集合）</a:t>
            </a:r>
            <a:endParaRPr lang="en-US" altLang="zh-CN" dirty="0"/>
          </a:p>
          <a:p>
            <a:pPr lvl="1">
              <a:buFont typeface="Wingdings" panose="05000000000000000000" pitchFamily="2" charset="2"/>
              <a:buChar char="Ø"/>
              <a:defRPr/>
            </a:pPr>
            <a:r>
              <a:rPr lang="en-US" altLang="zh-CN" dirty="0"/>
              <a:t>Relations</a:t>
            </a:r>
            <a:r>
              <a:rPr lang="zh-CN" altLang="en-US" dirty="0"/>
              <a:t>（关系）</a:t>
            </a:r>
            <a:endParaRPr lang="en-US" altLang="zh-CN" dirty="0"/>
          </a:p>
          <a:p>
            <a:pPr lvl="1">
              <a:buFont typeface="Wingdings" panose="05000000000000000000" pitchFamily="2" charset="2"/>
              <a:buChar char="Ø"/>
              <a:defRPr/>
            </a:pPr>
            <a:r>
              <a:rPr lang="en-US" altLang="zh-CN" dirty="0"/>
              <a:t>Functions</a:t>
            </a:r>
            <a:r>
              <a:rPr lang="zh-CN" altLang="en-US" dirty="0"/>
              <a:t>（函数）</a:t>
            </a:r>
            <a:endParaRPr lang="en-US" altLang="zh-CN" dirty="0"/>
          </a:p>
          <a:p>
            <a:pPr lvl="1">
              <a:buFont typeface="Wingdings" panose="05000000000000000000" pitchFamily="2" charset="2"/>
              <a:buChar char="Ø"/>
              <a:defRPr/>
            </a:pPr>
            <a:endParaRPr lang="en-US" altLang="zh-CN" dirty="0"/>
          </a:p>
          <a:p>
            <a:pPr>
              <a:buFont typeface="Wingdings" panose="05000000000000000000" pitchFamily="2" charset="2"/>
              <a:buChar char="l"/>
              <a:defRPr/>
            </a:pPr>
            <a:r>
              <a:rPr lang="en-US" altLang="zh-CN" b="1" dirty="0">
                <a:cs typeface="Times New Roman"/>
              </a:rPr>
              <a:t>Abstract Algebra</a:t>
            </a:r>
            <a:r>
              <a:rPr lang="zh-CN" altLang="en-US" b="1" dirty="0">
                <a:cs typeface="Times New Roman"/>
              </a:rPr>
              <a:t>（近似代数</a:t>
            </a:r>
            <a:r>
              <a:rPr lang="en-US" altLang="zh-CN" b="1" dirty="0">
                <a:cs typeface="Times New Roman"/>
              </a:rPr>
              <a:t>/</a:t>
            </a:r>
            <a:r>
              <a:rPr lang="zh-CN" altLang="en-US" b="1" dirty="0">
                <a:cs typeface="Times New Roman"/>
              </a:rPr>
              <a:t>抽象代数）</a:t>
            </a:r>
            <a:endParaRPr lang="en-US" altLang="zh-CN" b="1" dirty="0">
              <a:cs typeface="Times New Roman"/>
            </a:endParaRPr>
          </a:p>
          <a:p>
            <a:pPr>
              <a:buFont typeface="Wingdings" panose="05000000000000000000" pitchFamily="2" charset="2"/>
              <a:buChar char="l"/>
              <a:defRPr/>
            </a:pPr>
            <a:r>
              <a:rPr lang="en-US" altLang="zh-CN" b="1" dirty="0">
                <a:cs typeface="Times New Roman"/>
              </a:rPr>
              <a:t>Graph Theory</a:t>
            </a:r>
            <a:r>
              <a:rPr lang="zh-CN" altLang="en-US" b="1" dirty="0">
                <a:cs typeface="Times New Roman"/>
              </a:rPr>
              <a:t>（图论）</a:t>
            </a:r>
          </a:p>
          <a:p>
            <a:pPr>
              <a:defRPr/>
            </a:pPr>
            <a:endParaRPr lang="en-US" dirty="0">
              <a:latin typeface="Times New Roman"/>
              <a:cs typeface="Times New Roman"/>
            </a:endParaRPr>
          </a:p>
        </p:txBody>
      </p:sp>
      <p:sp>
        <p:nvSpPr>
          <p:cNvPr id="13" name="矩形 12">
            <a:extLst>
              <a:ext uri="{FF2B5EF4-FFF2-40B4-BE49-F238E27FC236}">
                <a16:creationId xmlns:a16="http://schemas.microsoft.com/office/drawing/2014/main" id="{F3A3EE37-5044-427B-BD70-01124D2911C4}"/>
              </a:ext>
            </a:extLst>
          </p:cNvPr>
          <p:cNvSpPr/>
          <p:nvPr/>
        </p:nvSpPr>
        <p:spPr>
          <a:xfrm>
            <a:off x="0" y="1037509"/>
            <a:ext cx="1689098" cy="5049716"/>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课   程  介  绍</a:t>
            </a:r>
            <a:endParaRPr lang="en-US" altLang="zh-CN" b="1" dirty="0">
              <a:solidFill>
                <a:srgbClr val="FFFF00"/>
              </a:solidFill>
              <a:cs typeface="+mn-ea"/>
              <a:sym typeface="+mn-lt"/>
            </a:endParaRPr>
          </a:p>
          <a:p>
            <a:pPr>
              <a:lnSpc>
                <a:spcPct val="120000"/>
              </a:lnSpc>
            </a:pPr>
            <a:endParaRPr lang="en-US" altLang="zh-CN"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课程考核方式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课程参考教材</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为什么是双语</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什么是离散数学</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课程学习内容</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离散数学能干什么</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课程学习目标</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课程学习要求</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学习小技巧</a:t>
            </a:r>
            <a:endParaRPr lang="en-US" altLang="zh-CN" dirty="0">
              <a:solidFill>
                <a:schemeClr val="bg1">
                  <a:lumMod val="65000"/>
                </a:schemeClr>
              </a:solidFill>
              <a:cs typeface="+mn-ea"/>
              <a:sym typeface="+mn-lt"/>
            </a:endParaRPr>
          </a:p>
        </p:txBody>
      </p:sp>
      <p:sp>
        <p:nvSpPr>
          <p:cNvPr id="16" name="右大括号 15">
            <a:extLst>
              <a:ext uri="{FF2B5EF4-FFF2-40B4-BE49-F238E27FC236}">
                <a16:creationId xmlns:a16="http://schemas.microsoft.com/office/drawing/2014/main" id="{D8C18ED6-1942-4682-AC06-3704E0830AB1}"/>
              </a:ext>
            </a:extLst>
          </p:cNvPr>
          <p:cNvSpPr/>
          <p:nvPr/>
        </p:nvSpPr>
        <p:spPr>
          <a:xfrm>
            <a:off x="9195481" y="5203826"/>
            <a:ext cx="144462" cy="936625"/>
          </a:xfrm>
          <a:prstGeom prst="rightBrace">
            <a:avLst/>
          </a:pr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zh-CN" altLang="en-US"/>
          </a:p>
        </p:txBody>
      </p:sp>
      <p:sp>
        <p:nvSpPr>
          <p:cNvPr id="17" name="文本框 5">
            <a:extLst>
              <a:ext uri="{FF2B5EF4-FFF2-40B4-BE49-F238E27FC236}">
                <a16:creationId xmlns:a16="http://schemas.microsoft.com/office/drawing/2014/main" id="{788CC771-7985-4E3F-BBFB-2A43C7F7B44D}"/>
              </a:ext>
            </a:extLst>
          </p:cNvPr>
          <p:cNvSpPr txBox="1">
            <a:spLocks noChangeArrowheads="1"/>
          </p:cNvSpPr>
          <p:nvPr/>
        </p:nvSpPr>
        <p:spPr bwMode="auto">
          <a:xfrm>
            <a:off x="9465357" y="5448301"/>
            <a:ext cx="2663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800" b="1" dirty="0">
                <a:solidFill>
                  <a:srgbClr val="0000CC"/>
                </a:solidFill>
                <a:latin typeface="+mn-lt"/>
              </a:rPr>
              <a:t>Next semester</a:t>
            </a:r>
            <a:endParaRPr kumimoji="0" lang="zh-CN" altLang="en-US" sz="2800" b="1" dirty="0">
              <a:solidFill>
                <a:srgbClr val="0000CC"/>
              </a:solidFill>
              <a:latin typeface="+mn-lt"/>
            </a:endParaRPr>
          </a:p>
        </p:txBody>
      </p:sp>
    </p:spTree>
    <p:extLst>
      <p:ext uri="{BB962C8B-B14F-4D97-AF65-F5344CB8AC3E}">
        <p14:creationId xmlns:p14="http://schemas.microsoft.com/office/powerpoint/2010/main" val="21813189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xml><?xml version="1.0" encoding="utf-8"?>
<p:tagLst xmlns:a="http://schemas.openxmlformats.org/drawingml/2006/main" xmlns:r="http://schemas.openxmlformats.org/officeDocument/2006/relationships" xmlns:p="http://schemas.openxmlformats.org/presentationml/2006/main">
  <p:tag name="ANONYMOUSPOLLING" val="False"/>
  <p:tag name="PROBLEMSCORE" val="0.0"/>
</p:tagLst>
</file>

<file path=ppt/tags/tag2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第一PPT，www.1ppt.com">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oa3beuqa">
      <a:majorFont>
        <a:latin typeface="Arial"/>
        <a:ea typeface="汉仪跳跳体简"/>
        <a:cs typeface=""/>
      </a:majorFont>
      <a:minorFont>
        <a:latin typeface="Arial"/>
        <a:ea typeface="汉仪跳跳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5483</TotalTime>
  <Words>4998</Words>
  <Application>Microsoft Office PowerPoint</Application>
  <PresentationFormat>宽屏</PresentationFormat>
  <Paragraphs>1383</Paragraphs>
  <Slides>53</Slides>
  <Notes>51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53</vt:i4>
      </vt:variant>
    </vt:vector>
  </HeadingPairs>
  <TitlesOfParts>
    <vt:vector size="71" baseType="lpstr">
      <vt:lpstr>Arial Unicode MS</vt:lpstr>
      <vt:lpstr>Helvetica Neue</vt:lpstr>
      <vt:lpstr>Microsoft Yahei</vt:lpstr>
      <vt:lpstr>等线</vt:lpstr>
      <vt:lpstr>汉仪跳跳体简</vt:lpstr>
      <vt:lpstr>华文楷体</vt:lpstr>
      <vt:lpstr>楷体_GB2312</vt:lpstr>
      <vt:lpstr>宋体</vt:lpstr>
      <vt:lpstr>微软雅黑</vt:lpstr>
      <vt:lpstr>Arial</vt:lpstr>
      <vt:lpstr>Arial Black</vt:lpstr>
      <vt:lpstr>Calibri</vt:lpstr>
      <vt:lpstr>Symbol</vt:lpstr>
      <vt:lpstr>Times New Roman</vt:lpstr>
      <vt:lpstr>Verdana</vt:lpstr>
      <vt:lpstr>Wingdings</vt:lpstr>
      <vt:lpstr>Wingdings 2</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卡通公开课</dc:title>
  <dc:creator>第一PPT</dc:creator>
  <cp:keywords>www.1ppt.com</cp:keywords>
  <dc:description>www.1ppt.com</dc:description>
  <cp:lastModifiedBy>Huawei</cp:lastModifiedBy>
  <cp:revision>318</cp:revision>
  <dcterms:created xsi:type="dcterms:W3CDTF">2017-08-18T03:02:00Z</dcterms:created>
  <dcterms:modified xsi:type="dcterms:W3CDTF">2023-04-17T04:36:01Z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